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7" r:id="rId5"/>
    <p:sldId id="269" r:id="rId6"/>
    <p:sldId id="270" r:id="rId7"/>
    <p:sldId id="271" r:id="rId8"/>
    <p:sldId id="272" r:id="rId9"/>
    <p:sldId id="273" r:id="rId10"/>
    <p:sldId id="283" r:id="rId11"/>
    <p:sldId id="274" r:id="rId12"/>
    <p:sldId id="275" r:id="rId13"/>
    <p:sldId id="276" r:id="rId14"/>
    <p:sldId id="278" r:id="rId15"/>
    <p:sldId id="279" r:id="rId16"/>
    <p:sldId id="280" r:id="rId17"/>
    <p:sldId id="281" r:id="rId18"/>
    <p:sldId id="28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7" d="100"/>
          <a:sy n="67" d="100"/>
        </p:scale>
        <p:origin x="64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5" d="100"/>
          <a:sy n="95" d="100"/>
        </p:scale>
        <p:origin x="358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BE2AAA-2CC7-4F9C-A8C6-8B9F2A3E9EF0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0AD62A-9EE1-43E3-A7E5-D268F71DF3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82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7ADBA-1AC7-4CD6-8AFF-4E8087BA5487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4C2EF-8A97-4DAF-B099-E567883644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09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" r="323" b="422"/>
          <a:stretch/>
        </p:blipFill>
        <p:spPr>
          <a:xfrm>
            <a:off x="1524" y="1"/>
            <a:ext cx="1218895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33400"/>
            <a:ext cx="8458200" cy="1828800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2438400"/>
            <a:ext cx="7086600" cy="914400"/>
          </a:xfrm>
        </p:spPr>
        <p:txBody>
          <a:bodyPr>
            <a:normAutofit/>
          </a:bodyPr>
          <a:lstStyle>
            <a:lvl1pPr marL="0" indent="0" algn="l">
              <a:spcBef>
                <a:spcPts val="1200"/>
              </a:spcBef>
              <a:buNone/>
              <a:defRPr sz="240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5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73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" t="422"/>
          <a:stretch/>
        </p:blipFill>
        <p:spPr>
          <a:xfrm>
            <a:off x="0" y="0"/>
            <a:ext cx="12188952" cy="68571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533400"/>
            <a:ext cx="7315200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00" y="2438400"/>
            <a:ext cx="5486400" cy="9144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5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825625"/>
            <a:ext cx="4389120" cy="34747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3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400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28799"/>
            <a:ext cx="4389120" cy="795867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4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624666"/>
            <a:ext cx="4389120" cy="267546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0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02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07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828800"/>
            <a:ext cx="5943600" cy="3476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3999" y="1828800"/>
            <a:ext cx="2926080" cy="3476625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3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5"/>
          <p:cNvSpPr>
            <a:spLocks/>
          </p:cNvSpPr>
          <p:nvPr/>
        </p:nvSpPr>
        <p:spPr bwMode="gray">
          <a:xfrm>
            <a:off x="804333" y="1695450"/>
            <a:ext cx="5596467" cy="3295650"/>
          </a:xfrm>
          <a:custGeom>
            <a:avLst/>
            <a:gdLst>
              <a:gd name="T0" fmla="*/ 1279 w 1347"/>
              <a:gd name="T1" fmla="*/ 919 h 986"/>
              <a:gd name="T2" fmla="*/ 65 w 1347"/>
              <a:gd name="T3" fmla="*/ 919 h 986"/>
              <a:gd name="T4" fmla="*/ 65 w 1347"/>
              <a:gd name="T5" fmla="*/ 64 h 986"/>
              <a:gd name="T6" fmla="*/ 1279 w 1347"/>
              <a:gd name="T7" fmla="*/ 64 h 986"/>
              <a:gd name="T8" fmla="*/ 1279 w 1347"/>
              <a:gd name="T9" fmla="*/ 919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7" h="986">
                <a:moveTo>
                  <a:pt x="1279" y="919"/>
                </a:moveTo>
                <a:cubicBezTo>
                  <a:pt x="1211" y="986"/>
                  <a:pt x="121" y="974"/>
                  <a:pt x="65" y="919"/>
                </a:cubicBezTo>
                <a:cubicBezTo>
                  <a:pt x="9" y="863"/>
                  <a:pt x="0" y="128"/>
                  <a:pt x="65" y="64"/>
                </a:cubicBezTo>
                <a:cubicBezTo>
                  <a:pt x="130" y="0"/>
                  <a:pt x="1217" y="3"/>
                  <a:pt x="1279" y="64"/>
                </a:cubicBezTo>
                <a:cubicBezTo>
                  <a:pt x="1341" y="125"/>
                  <a:pt x="1347" y="852"/>
                  <a:pt x="1279" y="9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Picture Placeholder 11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006022" y="1874520"/>
            <a:ext cx="5193089" cy="2937510"/>
          </a:xfrm>
          <a:custGeom>
            <a:avLst/>
            <a:gdLst>
              <a:gd name="connsiteX0" fmla="*/ 2531359 w 5066932"/>
              <a:gd name="connsiteY0" fmla="*/ 21 h 2945784"/>
              <a:gd name="connsiteX1" fmla="*/ 4878015 w 5066932"/>
              <a:gd name="connsiteY1" fmla="*/ 145719 h 2945784"/>
              <a:gd name="connsiteX2" fmla="*/ 4878015 w 5066932"/>
              <a:gd name="connsiteY2" fmla="*/ 2803241 h 2945784"/>
              <a:gd name="connsiteX3" fmla="*/ 175988 w 5066932"/>
              <a:gd name="connsiteY3" fmla="*/ 2803241 h 2945784"/>
              <a:gd name="connsiteX4" fmla="*/ 175988 w 5066932"/>
              <a:gd name="connsiteY4" fmla="*/ 145719 h 2945784"/>
              <a:gd name="connsiteX5" fmla="*/ 2531359 w 5066932"/>
              <a:gd name="connsiteY5" fmla="*/ 21 h 2945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66932" h="2945784">
                <a:moveTo>
                  <a:pt x="2531359" y="21"/>
                </a:moveTo>
                <a:cubicBezTo>
                  <a:pt x="3645379" y="1187"/>
                  <a:pt x="4757946" y="50918"/>
                  <a:pt x="4878015" y="145719"/>
                </a:cubicBezTo>
                <a:cubicBezTo>
                  <a:pt x="5118151" y="335320"/>
                  <a:pt x="5141390" y="2594991"/>
                  <a:pt x="4878015" y="2803241"/>
                </a:cubicBezTo>
                <a:cubicBezTo>
                  <a:pt x="4614639" y="3011491"/>
                  <a:pt x="392886" y="2974193"/>
                  <a:pt x="175988" y="2803241"/>
                </a:cubicBezTo>
                <a:cubicBezTo>
                  <a:pt x="-40909" y="2629181"/>
                  <a:pt x="-75768" y="344644"/>
                  <a:pt x="175988" y="145719"/>
                </a:cubicBezTo>
                <a:cubicBezTo>
                  <a:pt x="301866" y="46256"/>
                  <a:pt x="1417339" y="-1144"/>
                  <a:pt x="2531359" y="21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10400" y="2245995"/>
            <a:ext cx="3657600" cy="219456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791200"/>
            <a:ext cx="8115419" cy="7016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2435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5300133" y="933449"/>
            <a:ext cx="41148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5530568" y="1113022"/>
            <a:ext cx="3638453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5566714" y="5181600"/>
            <a:ext cx="3566160" cy="493776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777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" y="1716"/>
            <a:ext cx="12188952" cy="68562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580" y="5305424"/>
            <a:ext cx="8104083" cy="57992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 5"/>
          <p:cNvSpPr>
            <a:spLocks/>
          </p:cNvSpPr>
          <p:nvPr/>
        </p:nvSpPr>
        <p:spPr bwMode="gray">
          <a:xfrm>
            <a:off x="762000" y="933449"/>
            <a:ext cx="5334000" cy="4109465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991888" y="1113022"/>
            <a:ext cx="4874224" cy="3750319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Freeform 5"/>
          <p:cNvSpPr>
            <a:spLocks/>
          </p:cNvSpPr>
          <p:nvPr/>
        </p:nvSpPr>
        <p:spPr bwMode="gray">
          <a:xfrm>
            <a:off x="6323873" y="967316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Picture Placeholder 18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6506025" y="1109743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6323873" y="3060954"/>
            <a:ext cx="2990942" cy="1934384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6506025" y="3203381"/>
            <a:ext cx="2626638" cy="1649530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028581" y="5919255"/>
            <a:ext cx="8104082" cy="4974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0" indent="0">
              <a:spcBef>
                <a:spcPts val="1200"/>
              </a:spcBef>
              <a:buNone/>
              <a:defRPr sz="1800"/>
            </a:lvl2pPr>
            <a:lvl3pPr marL="0" indent="0">
              <a:spcBef>
                <a:spcPts val="1200"/>
              </a:spcBef>
              <a:buNone/>
              <a:defRPr sz="1800"/>
            </a:lvl3pPr>
            <a:lvl4pPr marL="0" indent="0">
              <a:spcBef>
                <a:spcPts val="1200"/>
              </a:spcBef>
              <a:buNone/>
              <a:defRPr sz="1800"/>
            </a:lvl4pPr>
            <a:lvl5pPr marL="0" indent="0">
              <a:spcBef>
                <a:spcPts val="1200"/>
              </a:spcBef>
              <a:buNone/>
              <a:defRPr sz="1800"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79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" y="283"/>
            <a:ext cx="12188952" cy="68597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7400" y="365126"/>
            <a:ext cx="2133600" cy="153987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gray">
          <a:xfrm>
            <a:off x="4182533" y="265044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Picture Placeholder 8" descr="An empty placeholder to add an image. Click on the placeholder and select the image that you wish to add"/>
          <p:cNvSpPr>
            <a:spLocks noGrp="1"/>
          </p:cNvSpPr>
          <p:nvPr>
            <p:ph type="pic" sz="quarter" idx="13"/>
          </p:nvPr>
        </p:nvSpPr>
        <p:spPr>
          <a:xfrm>
            <a:off x="4424435" y="436315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Freeform 5"/>
          <p:cNvSpPr>
            <a:spLocks/>
          </p:cNvSpPr>
          <p:nvPr/>
        </p:nvSpPr>
        <p:spPr bwMode="gray">
          <a:xfrm>
            <a:off x="816188" y="384723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Picture Placeholder 10" descr="An empty placeholder to add an image. Click on the placeholder and select the image that you wish to add"/>
          <p:cNvSpPr>
            <a:spLocks noGrp="1"/>
          </p:cNvSpPr>
          <p:nvPr>
            <p:ph type="pic" sz="quarter" idx="15"/>
          </p:nvPr>
        </p:nvSpPr>
        <p:spPr>
          <a:xfrm>
            <a:off x="1013022" y="538232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2" name="Freeform 5"/>
          <p:cNvSpPr>
            <a:spLocks/>
          </p:cNvSpPr>
          <p:nvPr/>
        </p:nvSpPr>
        <p:spPr bwMode="gray">
          <a:xfrm>
            <a:off x="816188" y="2478361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Picture Placeholder 12" descr="An empty placeholder to add an image. Click on the placeholder and select the image that you wish to add"/>
          <p:cNvSpPr>
            <a:spLocks noGrp="1"/>
          </p:cNvSpPr>
          <p:nvPr>
            <p:ph type="pic" sz="quarter" idx="16"/>
          </p:nvPr>
        </p:nvSpPr>
        <p:spPr>
          <a:xfrm>
            <a:off x="1013022" y="2631870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>
            <a:off x="816188" y="4571999"/>
            <a:ext cx="3146212" cy="1894677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Picture Placeholder 14" descr="An empty placeholder to add an image. Click on the placeholder and select the image that you wish to add"/>
          <p:cNvSpPr>
            <a:spLocks noGrp="1"/>
          </p:cNvSpPr>
          <p:nvPr>
            <p:ph type="pic" sz="quarter" idx="17"/>
          </p:nvPr>
        </p:nvSpPr>
        <p:spPr>
          <a:xfrm>
            <a:off x="1013022" y="4725508"/>
            <a:ext cx="2752545" cy="1587658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18288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Freeform 5"/>
          <p:cNvSpPr>
            <a:spLocks/>
          </p:cNvSpPr>
          <p:nvPr/>
        </p:nvSpPr>
        <p:spPr bwMode="gray">
          <a:xfrm>
            <a:off x="4182533" y="3448511"/>
            <a:ext cx="5232399" cy="3020023"/>
          </a:xfrm>
          <a:custGeom>
            <a:avLst/>
            <a:gdLst>
              <a:gd name="T0" fmla="*/ 870 w 933"/>
              <a:gd name="T1" fmla="*/ 64 h 1275"/>
              <a:gd name="T2" fmla="*/ 870 w 933"/>
              <a:gd name="T3" fmla="*/ 1213 h 1275"/>
              <a:gd name="T4" fmla="*/ 61 w 933"/>
              <a:gd name="T5" fmla="*/ 1213 h 1275"/>
              <a:gd name="T6" fmla="*/ 61 w 933"/>
              <a:gd name="T7" fmla="*/ 64 h 1275"/>
              <a:gd name="T8" fmla="*/ 870 w 933"/>
              <a:gd name="T9" fmla="*/ 64 h 1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1275">
                <a:moveTo>
                  <a:pt x="870" y="64"/>
                </a:moveTo>
                <a:cubicBezTo>
                  <a:pt x="933" y="128"/>
                  <a:pt x="922" y="1160"/>
                  <a:pt x="870" y="1213"/>
                </a:cubicBezTo>
                <a:cubicBezTo>
                  <a:pt x="817" y="1266"/>
                  <a:pt x="121" y="1275"/>
                  <a:pt x="61" y="1213"/>
                </a:cubicBezTo>
                <a:cubicBezTo>
                  <a:pt x="0" y="1151"/>
                  <a:pt x="3" y="123"/>
                  <a:pt x="61" y="64"/>
                </a:cubicBezTo>
                <a:cubicBezTo>
                  <a:pt x="118" y="5"/>
                  <a:pt x="806" y="0"/>
                  <a:pt x="870" y="64"/>
                </a:cubicBezTo>
                <a:close/>
              </a:path>
            </a:pathLst>
          </a:custGeom>
          <a:solidFill>
            <a:srgbClr val="FFFFFF"/>
          </a:solidFill>
          <a:effectLst>
            <a:outerShdw blurRad="317500" dist="635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Picture Placeholder 20" descr="An empty placeholder to add an image. Click on the placeholder and select the image that you wish to add"/>
          <p:cNvSpPr>
            <a:spLocks noGrp="1"/>
          </p:cNvSpPr>
          <p:nvPr>
            <p:ph type="pic" sz="quarter" idx="18"/>
          </p:nvPr>
        </p:nvSpPr>
        <p:spPr>
          <a:xfrm>
            <a:off x="4424435" y="3619782"/>
            <a:ext cx="4748594" cy="2677481"/>
          </a:xfrm>
          <a:custGeom>
            <a:avLst/>
            <a:gdLst>
              <a:gd name="connsiteX0" fmla="*/ 1744346 w 3503695"/>
              <a:gd name="connsiteY0" fmla="*/ 62 h 4031418"/>
              <a:gd name="connsiteX1" fmla="*/ 3334838 w 3503695"/>
              <a:gd name="connsiteY1" fmla="*/ 150223 h 4031418"/>
              <a:gd name="connsiteX2" fmla="*/ 3334838 w 3503695"/>
              <a:gd name="connsiteY2" fmla="*/ 3890810 h 4031418"/>
              <a:gd name="connsiteX3" fmla="*/ 174362 w 3503695"/>
              <a:gd name="connsiteY3" fmla="*/ 3890810 h 4031418"/>
              <a:gd name="connsiteX4" fmla="*/ 174362 w 3503695"/>
              <a:gd name="connsiteY4" fmla="*/ 150223 h 4031418"/>
              <a:gd name="connsiteX5" fmla="*/ 1744346 w 3503695"/>
              <a:gd name="connsiteY5" fmla="*/ 62 h 4031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03695" h="4031418">
                <a:moveTo>
                  <a:pt x="1744346" y="62"/>
                </a:moveTo>
                <a:cubicBezTo>
                  <a:pt x="2475376" y="-1972"/>
                  <a:pt x="3209826" y="46047"/>
                  <a:pt x="3334838" y="150223"/>
                </a:cubicBezTo>
                <a:cubicBezTo>
                  <a:pt x="3580957" y="358576"/>
                  <a:pt x="3537984" y="3718268"/>
                  <a:pt x="3334838" y="3890810"/>
                </a:cubicBezTo>
                <a:cubicBezTo>
                  <a:pt x="3127786" y="4063352"/>
                  <a:pt x="408761" y="4092652"/>
                  <a:pt x="174362" y="3890810"/>
                </a:cubicBezTo>
                <a:cubicBezTo>
                  <a:pt x="-63943" y="3688968"/>
                  <a:pt x="-52223" y="342299"/>
                  <a:pt x="174362" y="150223"/>
                </a:cubicBezTo>
                <a:cubicBezTo>
                  <a:pt x="285702" y="54185"/>
                  <a:pt x="1013315" y="2097"/>
                  <a:pt x="1744346" y="62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</p:spPr>
        <p:txBody>
          <a:bodyPr wrap="square" tIns="365760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6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6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365125"/>
            <a:ext cx="1828799" cy="4940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0" y="365125"/>
            <a:ext cx="6858000" cy="4940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8593D-7C47-471E-A8DF-97AC4FFD13F5}" type="datetimeFigureOut">
              <a:rPr lang="en-US" smtClean="0"/>
              <a:t>6/30/2025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D71E3-7D81-4C24-B9D8-6B108755C6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24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" t="511" r="525" b="2999"/>
          <a:stretch/>
        </p:blipFill>
        <p:spPr>
          <a:xfrm>
            <a:off x="0" y="0"/>
            <a:ext cx="1218882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9829800" cy="108267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1828800"/>
            <a:ext cx="91440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09800" y="6416675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416675"/>
            <a:ext cx="1371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7FC8593D-7C47-471E-A8DF-97AC4FFD13F5}" type="datetimeFigureOut">
              <a:rPr lang="en-US" smtClean="0"/>
              <a:pPr/>
              <a:t>6/30/2025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838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89D71E3-7D81-4C24-B9D8-6B108755C6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65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2" r:id="rId11"/>
    <p:sldLayoutId id="2147483661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hiterosemaths.com/parent-resource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124744"/>
            <a:ext cx="8458200" cy="182880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4900" dirty="0">
                <a:latin typeface="Calibri" panose="020F0502020204030204" pitchFamily="34" charset="0"/>
                <a:cs typeface="Calibri" panose="020F0502020204030204" pitchFamily="34" charset="0"/>
              </a:rPr>
              <a:t>Information Evening</a:t>
            </a:r>
            <a:br>
              <a:rPr lang="en-GB" sz="49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4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83432" y="3212976"/>
            <a:ext cx="7086600" cy="914400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  <a:r>
              <a:rPr lang="en-GB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June 2024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0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Aims</a:t>
            </a:r>
            <a:endParaRPr lang="en-US" sz="4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1544" y="1446582"/>
            <a:ext cx="6624736" cy="4934745"/>
          </a:xfrm>
        </p:spPr>
        <p:txBody>
          <a:bodyPr>
            <a:normAutofit fontScale="47500" lnSpcReduction="20000"/>
          </a:bodyPr>
          <a:lstStyle/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Timetable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Power of Reading 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Phonics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Helping your child read at home 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Maths</a:t>
            </a:r>
          </a:p>
          <a:p>
            <a:r>
              <a:rPr lang="de-DE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Science, Topic and Art/ DT 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PE and PSHE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Homework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Communication with class teacher 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Rewards </a:t>
            </a:r>
          </a:p>
          <a:p>
            <a:r>
              <a:rPr lang="en-GB" altLang="en-US" sz="4200" dirty="0">
                <a:latin typeface="Calibri" panose="020F0502020204030204" pitchFamily="34" charset="0"/>
                <a:cs typeface="Calibri" panose="020F0502020204030204" pitchFamily="34" charset="0"/>
              </a:rPr>
              <a:t>Q &amp; A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3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A3E7C-DD61-4AD8-9592-860AC0D42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151586"/>
            <a:ext cx="4032448" cy="1023392"/>
          </a:xfrm>
        </p:spPr>
        <p:txBody>
          <a:bodyPr/>
          <a:lstStyle/>
          <a:p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What you need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39203-F6A7-4D6C-A4AE-4E9319BEA1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52800" y="1195060"/>
            <a:ext cx="5486400" cy="4248472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Book bags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Water bottles (water only)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Nut free school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Sun hat &amp; sun lotion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Wellies (left at school)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Library books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Everything must be labelled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2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86D33-6194-4427-8FDE-C6864DD54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66E52-FB2D-40FF-87A7-EAA3677BE4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Doors open at 8:30 and register is taken at 8:45 – please get the children in to class in time as we have early morning activities to get them ready for school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Lessons finish at 3:15 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Bedtimes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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Core subjects,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Maths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and English, taught in the mornings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Board curriculum is taught in the afternoon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Library day: Friday morning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30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A85AE-574D-4334-9EBA-CB67BF32C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900" b="1" dirty="0">
                <a:latin typeface="Calibri" panose="020F0502020204030204" pitchFamily="34" charset="0"/>
                <a:cs typeface="Calibri" panose="020F0502020204030204" pitchFamily="34" charset="0"/>
              </a:rPr>
              <a:t>English: The Power of Reading</a:t>
            </a:r>
            <a:br>
              <a:rPr lang="de-DE" sz="4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de-DE" sz="3100" dirty="0">
                <a:latin typeface="Calibri" panose="020F0502020204030204" pitchFamily="34" charset="0"/>
                <a:cs typeface="Calibri" panose="020F0502020204030204" pitchFamily="34" charset="0"/>
              </a:rPr>
              <a:t>Centre for Literacy in Primary Education </a:t>
            </a:r>
            <a:endParaRPr lang="en-GB" sz="31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AFB2B-5B6F-4F70-B91E-82C08C4FB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503020204020204" pitchFamily="34" charset="0"/>
              <a:buChar char="•"/>
            </a:pP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We use excellent picture books as the foundation for our writing.  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503020204020204" pitchFamily="34" charset="0"/>
              <a:buChar char="•"/>
            </a:pP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Each term we will be working on a different text type. </a:t>
            </a:r>
          </a:p>
          <a:p>
            <a:pPr>
              <a:buFont typeface="Arial" panose="020B0503020204020204" pitchFamily="34" charset="0"/>
              <a:buChar char="•"/>
            </a:pP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The units give plenty of opportunites to develop extended writing, speaking and listening, drama activities. </a:t>
            </a:r>
          </a:p>
          <a:p>
            <a:pPr>
              <a:buFont typeface="Arial" panose="020B0503020204020204" pitchFamily="34" charset="0"/>
              <a:buChar char="•"/>
            </a:pPr>
            <a:r>
              <a:rPr lang="de-DE" dirty="0">
                <a:latin typeface="Calibri" panose="020F0502020204030204" pitchFamily="34" charset="0"/>
                <a:cs typeface="Calibri" panose="020F0502020204030204" pitchFamily="34" charset="0"/>
              </a:rPr>
              <a:t>We will be working on lots of different types of writing e.g., narrative, information texts, poetry, recount writing.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3897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0ADDF-A1F6-4A05-83B0-186F184D0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Reading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12A14-B872-4B72-8F3A-6AC6F5B0E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828800"/>
            <a:ext cx="9144000" cy="3474720"/>
          </a:xfrm>
        </p:spPr>
        <p:txBody>
          <a:bodyPr>
            <a:normAutofit fontScale="92500" lnSpcReduction="10000"/>
          </a:bodyPr>
          <a:lstStyle/>
          <a:p>
            <a:r>
              <a:rPr lang="de-DE" sz="2200" dirty="0">
                <a:latin typeface="Calibri" panose="020F0502020204030204" pitchFamily="34" charset="0"/>
                <a:cs typeface="Calibri" panose="020F0502020204030204" pitchFamily="34" charset="0"/>
              </a:rPr>
              <a:t>Establish a good routine of reading at home.</a:t>
            </a:r>
          </a:p>
          <a:p>
            <a:r>
              <a:rPr lang="de-DE" sz="2200" dirty="0">
                <a:latin typeface="Calibri" panose="020F0502020204030204" pitchFamily="34" charset="0"/>
                <a:cs typeface="Calibri" panose="020F0502020204030204" pitchFamily="34" charset="0"/>
              </a:rPr>
              <a:t>Reading books will be sent home each week. </a:t>
            </a:r>
          </a:p>
          <a:p>
            <a:r>
              <a:rPr lang="de-DE" sz="2200" dirty="0">
                <a:latin typeface="Calibri" panose="020F0502020204030204" pitchFamily="34" charset="0"/>
                <a:cs typeface="Calibri" panose="020F0502020204030204" pitchFamily="34" charset="0"/>
              </a:rPr>
              <a:t>Read each book as many times as you can.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de-DE" sz="1900" dirty="0">
                <a:latin typeface="Calibri" panose="020F0502020204030204" pitchFamily="34" charset="0"/>
                <a:cs typeface="Calibri" panose="020F0502020204030204" pitchFamily="34" charset="0"/>
              </a:rPr>
              <a:t>You can read it several times from the beginning to the end. 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de-DE" sz="1900" dirty="0">
                <a:latin typeface="Calibri" panose="020F0502020204030204" pitchFamily="34" charset="0"/>
                <a:cs typeface="Calibri" panose="020F0502020204030204" pitchFamily="34" charset="0"/>
              </a:rPr>
              <a:t>Once the child is familiar with the book, you can read specific words rather than the whole text – practise the ones that your child has found challenging. 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de-DE" sz="1900" dirty="0">
                <a:latin typeface="Calibri" panose="020F0502020204030204" pitchFamily="34" charset="0"/>
                <a:cs typeface="Calibri" panose="020F0502020204030204" pitchFamily="34" charset="0"/>
              </a:rPr>
              <a:t>Ask reading comprehension questions focusing on prediction, literal, inference and evaulation questions </a:t>
            </a:r>
          </a:p>
          <a:p>
            <a:r>
              <a:rPr lang="de-DE" sz="2200" dirty="0">
                <a:latin typeface="Calibri" panose="020F0502020204030204" pitchFamily="34" charset="0"/>
                <a:cs typeface="Calibri" panose="020F0502020204030204" pitchFamily="34" charset="0"/>
              </a:rPr>
              <a:t>Continue to read to and enjoy other books with your child.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95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B2FBC-75A3-4329-8287-2A02CC696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5187"/>
            <a:ext cx="9829800" cy="1082674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Little </a:t>
            </a:r>
            <a:r>
              <a:rPr lang="en-GB" sz="4400" b="1" dirty="0" err="1">
                <a:latin typeface="Calibri" panose="020F0502020204030204" pitchFamily="34" charset="0"/>
                <a:cs typeface="Calibri" panose="020F0502020204030204" pitchFamily="34" charset="0"/>
              </a:rPr>
              <a:t>Wandle</a:t>
            </a:r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 Phonics Scheme – Year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EAE49-286A-4E11-AA82-1DF687312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8551" y="1515649"/>
            <a:ext cx="9144000" cy="4715883"/>
          </a:xfrm>
        </p:spPr>
        <p:txBody>
          <a:bodyPr>
            <a:normAutofit/>
          </a:bodyPr>
          <a:lstStyle/>
          <a:p>
            <a:r>
              <a:rPr lang="en-GB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Phonic knowledge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apply phonic knowledge and skills to decode words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respond speedily with the correct sound to graphemes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accurately by blending sounds in unfamiliar words</a:t>
            </a:r>
            <a:r>
              <a:rPr lang="en-GB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r>
              <a:rPr lang="en-GB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Tricky Words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common exception words</a:t>
            </a:r>
          </a:p>
          <a:p>
            <a:r>
              <a:rPr lang="en-GB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Reading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read aloud accurately books that are consistent with their developing phonic knowledge 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re-read these books to build up their fluency </a:t>
            </a:r>
            <a:endParaRPr lang="en-GB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EA2D08-AE69-460C-8DC0-D3A316BBBF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4472" y="277399"/>
            <a:ext cx="1238250" cy="123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30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D2B2A-86A8-4BBE-9765-AC220C74E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White Rose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ADA9FE-59FB-4872-8789-C993C68F69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Learning objectives and concepts and skills are broken up into sequential small steps of learning. This scheme is based on the mastery approach. 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Skills and concepts are taught through the concrete, pictorial and abstract stages.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>
                <a:solidFill>
                  <a:srgbClr val="78C5CF"/>
                </a:solidFill>
                <a:latin typeface="Calibri" panose="020F0502020204030204" pitchFamily="34" charset="0"/>
                <a:ea typeface="+mn-lt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https://whiterosemaths.com/parent-resources</a:t>
            </a:r>
            <a:endParaRPr lang="en-GB" sz="2200" dirty="0">
              <a:latin typeface="Calibri" panose="020F0502020204030204" pitchFamily="34" charset="0"/>
              <a:ea typeface="+mn-lt"/>
              <a:cs typeface="Calibri" panose="020F0502020204030204" pitchFamily="34" charset="0"/>
            </a:endParaRP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Free workbooks are available.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077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850BD-1649-4713-840A-388BB826E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Science, Topic and Art/ DT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01587-BFCA-4D97-AAC1-AA93B093BE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2 year rolling programme</a:t>
            </a:r>
          </a:p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Science units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: Everyday materials; Animals including humans – Identification and classification; Living things in their habitat – Food chains; Plants </a:t>
            </a:r>
          </a:p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Topic units: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Toys; the United Kingdom; Mary Seacole / Florence Nightingale; Comparison of UK and India; George Stephenson and the railways; Seas and coastlines</a:t>
            </a:r>
          </a:p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Art / DT units: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Textiles; Sculptures – Giacometti; Stable structures; Indian art; Wheels and axles (Moving mechanisms); Matisse and Monet study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861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42483-4F42-4135-B514-0616C4058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7FD66D-9D96-4A05-8820-9457582180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 will need to come in their PE kit on Monday and Thursday. Please label all clothing.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Each unit of work is based around a sport or skill set for multiple sports. </a:t>
            </a:r>
          </a:p>
          <a:p>
            <a:pPr fontAlgn="base"/>
            <a:r>
              <a:rPr lang="en-GB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usually work on the field or on the playground; dance and gym unit are taught indoors.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take part in tournaments with other schools as part of the Sports Partnership. </a:t>
            </a:r>
            <a:r>
              <a:rPr lang="en-US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/>
            <a:r>
              <a:rPr lang="en-GB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also have after school sports clubs.</a:t>
            </a:r>
            <a:r>
              <a:rPr lang="en-US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​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40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15D2D-1563-4992-9E85-E8C02B46E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PSHE: Jigsaw</a:t>
            </a:r>
          </a:p>
        </p:txBody>
      </p:sp>
      <p:pic>
        <p:nvPicPr>
          <p:cNvPr id="7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37EAA81-7B24-4AA0-BC42-3A8F48E7FCC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596" r="1596"/>
          <a:stretch/>
        </p:blipFill>
        <p:spPr>
          <a:xfrm>
            <a:off x="992188" y="1112838"/>
            <a:ext cx="3638550" cy="375126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3070B67-D722-4DD9-8E24-70E3B639DADB}"/>
              </a:ext>
            </a:extLst>
          </p:cNvPr>
          <p:cNvSpPr/>
          <p:nvPr/>
        </p:nvSpPr>
        <p:spPr>
          <a:xfrm>
            <a:off x="5591943" y="1484784"/>
            <a:ext cx="35520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work through different units – 2 year rolling program. </a:t>
            </a:r>
          </a:p>
          <a:p>
            <a:pPr fontAlgn="base"/>
            <a:endParaRPr lang="en-US" sz="2000" dirty="0">
              <a:solidFill>
                <a:srgbClr val="663D4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1 Being me in my world​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2 Celebrating difference​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3 Dreams and goals​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4 Healthy me​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5 Relationships​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3D4E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Term 6 Changing me​</a:t>
            </a:r>
            <a:endParaRPr lang="en-US" sz="20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939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E9211-09B0-47CA-801E-BF4431F1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Weekly Homework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5C4D0-61F5-4C7D-BD4E-4F87064BC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1828800"/>
            <a:ext cx="9144000" cy="4264496"/>
          </a:xfrm>
        </p:spPr>
        <p:txBody>
          <a:bodyPr>
            <a:normAutofit/>
          </a:bodyPr>
          <a:lstStyle/>
          <a:p>
            <a:pPr>
              <a:buFont typeface="Arial" panose="020B0503020204020204" pitchFamily="34" charset="0"/>
              <a:buChar char="•"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Spelling homework is set in a spelling book on Tuesdays and due in the following Tuesday.  </a:t>
            </a:r>
          </a:p>
          <a:p>
            <a:pPr>
              <a:buFont typeface="Arial" panose="020B0503020204020204" pitchFamily="34" charset="0"/>
              <a:buChar char="•"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Maths homework is set via Doodle Maths – children are expected to be in he green zone and log on every week.</a:t>
            </a:r>
          </a:p>
          <a:p>
            <a:pPr>
              <a:buFont typeface="Arial" panose="020B0503020204020204" pitchFamily="34" charset="0"/>
              <a:buChar char="•"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Reading : children must read every day. </a:t>
            </a:r>
          </a:p>
          <a:p>
            <a:pPr marL="0" indent="0">
              <a:buNone/>
            </a:pPr>
            <a:r>
              <a:rPr lang="en-GB" sz="2200" b="1" dirty="0">
                <a:latin typeface="Calibri" panose="020F0502020204030204" pitchFamily="34" charset="0"/>
                <a:cs typeface="Calibri" panose="020F0502020204030204" pitchFamily="34" charset="0"/>
              </a:rPr>
              <a:t>Optional </a:t>
            </a:r>
          </a:p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We set optional homework each term to encourage children to extend </a:t>
            </a:r>
          </a:p>
          <a:p>
            <a:pPr marL="0" indent="0">
              <a:buNone/>
            </a:pPr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    their learning in other areas of the curriculum (Science, RE, Topic etc.)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78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C6A84-0493-4CA1-A5FC-13E99018D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Communication with class teachers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4CFB34-9016-4DBF-BEDB-534271579F2A}"/>
              </a:ext>
            </a:extLst>
          </p:cNvPr>
          <p:cNvSpPr/>
          <p:nvPr/>
        </p:nvSpPr>
        <p:spPr>
          <a:xfrm>
            <a:off x="983432" y="1945396"/>
            <a:ext cx="52565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ClassDojo </a:t>
            </a:r>
          </a:p>
          <a:p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Pick-up and drop off times 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Make an appointment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Parents‘ consultations in November and March</a:t>
            </a:r>
          </a:p>
          <a:p>
            <a:pPr>
              <a:buFont typeface="Arial" panose="020B0604020202020204" pitchFamily="34" charset="0"/>
              <a:buChar char="•"/>
            </a:pPr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de-DE" sz="2000" dirty="0">
                <a:latin typeface="Calibri" panose="020F0502020204030204" pitchFamily="34" charset="0"/>
                <a:cs typeface="Calibri" panose="020F0502020204030204" pitchFamily="34" charset="0"/>
              </a:rPr>
              <a:t>Written report in the Summer term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B955D8-5AE7-42FB-A5AB-0998DF8A20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200" y="2132856"/>
            <a:ext cx="2250940" cy="2250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8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30C061-2142-43C9-A125-A6351B867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1" dirty="0">
                <a:latin typeface="Calibri" panose="020F0502020204030204" pitchFamily="34" charset="0"/>
                <a:cs typeface="Calibri" panose="020F0502020204030204" pitchFamily="34" charset="0"/>
              </a:rPr>
              <a:t>Rewards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CEA848-DE24-4C96-8B75-771106866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ClassDojo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Head teacher Award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Lunchtime Trophy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Star of the Week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82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D89B3-FBFA-4609-8D89-742BA52FF0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Question and Answers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8C8433-5B88-4EBA-8E26-C192238A27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8563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hildren Friends 16x9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yard kids education presentation, album (widescreen).potx" id="{B61009BD-7448-452D-9EB3-A92629EDAAF7}" vid="{D5A61431-CA5A-45CA-9A81-30AAFC8F1B2C}"/>
    </a:ext>
  </a:extLst>
</a:theme>
</file>

<file path=ppt/theme/theme2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Friends">
      <a:dk1>
        <a:srgbClr val="404040"/>
      </a:dk1>
      <a:lt1>
        <a:sysClr val="window" lastClr="FFFFFF"/>
      </a:lt1>
      <a:dk2>
        <a:srgbClr val="000000"/>
      </a:dk2>
      <a:lt2>
        <a:srgbClr val="EAEAEA"/>
      </a:lt2>
      <a:accent1>
        <a:srgbClr val="A63121"/>
      </a:accent1>
      <a:accent2>
        <a:srgbClr val="318DCB"/>
      </a:accent2>
      <a:accent3>
        <a:srgbClr val="F28330"/>
      </a:accent3>
      <a:accent4>
        <a:srgbClr val="50B852"/>
      </a:accent4>
      <a:accent5>
        <a:srgbClr val="EEAD1D"/>
      </a:accent5>
      <a:accent6>
        <a:srgbClr val="A68555"/>
      </a:accent6>
      <a:hlink>
        <a:srgbClr val="F28330"/>
      </a:hlink>
      <a:folHlink>
        <a:srgbClr val="969696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DA15C6C-6BB6-4DB6-B7D6-7F14EAB2CC5C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a4f35948-e619-41b3-aa29-22878b09cfd2"/>
    <ds:schemaRef ds:uri="http://schemas.microsoft.com/office/infopath/2007/PartnerControls"/>
    <ds:schemaRef ds:uri="http://purl.org/dc/terms/"/>
    <ds:schemaRef ds:uri="http://purl.org/dc/dcmitype/"/>
    <ds:schemaRef ds:uri="40262f94-9f35-4ac3-9a90-690165a166b7"/>
  </ds:schemaRefs>
</ds:datastoreItem>
</file>

<file path=customXml/itemProps2.xml><?xml version="1.0" encoding="utf-8"?>
<ds:datastoreItem xmlns:ds="http://schemas.openxmlformats.org/officeDocument/2006/customXml" ds:itemID="{9EDF6667-B669-49A4-BBE6-2132BA71C0C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A369AEE-D726-45B1-ACA9-0D6048C368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Schoolyard kids education presentation, album (widescreen)</Template>
  <TotalTime>368</TotalTime>
  <Words>785</Words>
  <Application>Microsoft Office PowerPoint</Application>
  <PresentationFormat>Widescreen</PresentationFormat>
  <Paragraphs>101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Courier New</vt:lpstr>
      <vt:lpstr>Times New Roman</vt:lpstr>
      <vt:lpstr>Wingdings</vt:lpstr>
      <vt:lpstr>Children Friends 16x9</vt:lpstr>
      <vt:lpstr>      Information Evening </vt:lpstr>
      <vt:lpstr>Aims</vt:lpstr>
      <vt:lpstr>What you need</vt:lpstr>
      <vt:lpstr>Timetable</vt:lpstr>
      <vt:lpstr>English: The Power of Reading Centre for Literacy in Primary Education </vt:lpstr>
      <vt:lpstr>Reading at home</vt:lpstr>
      <vt:lpstr>Little Wandle Phonics Scheme – Year 1</vt:lpstr>
      <vt:lpstr>White Rose Maths</vt:lpstr>
      <vt:lpstr>Science, Topic and Art/ DT </vt:lpstr>
      <vt:lpstr>PE</vt:lpstr>
      <vt:lpstr>PSHE: Jigsaw</vt:lpstr>
      <vt:lpstr>Weekly Homework </vt:lpstr>
      <vt:lpstr>Communication with class teachers </vt:lpstr>
      <vt:lpstr>Rewards </vt:lpstr>
      <vt:lpstr>Question and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Information Evening Year 1/ 2</dc:title>
  <dc:creator>Krisztina Vincze</dc:creator>
  <cp:keywords/>
  <cp:lastModifiedBy>Lisa Davies</cp:lastModifiedBy>
  <cp:revision>18</cp:revision>
  <dcterms:created xsi:type="dcterms:W3CDTF">2024-06-24T12:55:08Z</dcterms:created>
  <dcterms:modified xsi:type="dcterms:W3CDTF">2025-06-30T10:33:57Z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TC038961019991</vt:lpwstr>
  </property>
  <property fmtid="{D5CDD505-2E9C-101B-9397-08002B2CF9AE}" pid="3" name="ContentTypeId">
    <vt:lpwstr>0x010100AA3F7D94069FF64A86F7DFF56D60E3BE</vt:lpwstr>
  </property>
</Properties>
</file>