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061" autoAdjust="0"/>
  </p:normalViewPr>
  <p:slideViewPr>
    <p:cSldViewPr snapToGrid="0">
      <p:cViewPr varScale="1">
        <p:scale>
          <a:sx n="79" d="100"/>
          <a:sy n="79" d="100"/>
        </p:scale>
        <p:origin x="850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F1DF9A-9C79-4B4B-A2A2-A34DFD965936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36B85C-9218-42A6-9936-BFFF71439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503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5789CE-836E-B042-843F-5605E41F500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5789CE-836E-B042-843F-5605E41F500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7775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77564-75DC-34B2-FC50-571585B2A5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1ACD12-0484-9E25-3CCC-0286A7F03D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5CF057-5037-3A50-8B4D-BC60354C7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1A8A1-7E55-2750-B260-C57925F3C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50499F-A919-F302-6E43-282AFD563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19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88E7E-A880-F9E6-12BB-8EEB91AD1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6D33FD-8BD7-7C1D-1AF2-685B36F508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765B3C-5D3D-8D1F-77DE-E3209BCB7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B84AF-D268-39B4-4E35-B5B88B08D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8E7AF-86F9-F0DE-145D-A5FA0D44E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644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36BCF-A798-315D-1A0D-3C053AAB9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47CFD1-D06E-7A01-0353-79DCA854C1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5C3637-01FA-C754-DF6C-3924547E6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1E168-1FA7-E2A2-F728-FA122E585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401E9E-3905-DD99-1845-D8C58CE0C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225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6AC59-FA32-7F0F-39CA-821CE3D4B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C5FBA5-07D2-F967-72F8-16D0EEB5C9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79459E-A3B0-C222-F295-E7FCE1D0E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B4A6EE-1F06-C929-04C8-65AF7EB00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1A2149-D285-166F-B6CD-397E2C6F1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4FAD4F-F38C-35F0-3F4D-BC1A29C2C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494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CDDFE-D48B-02F9-B103-68DD76BF9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41C4F3-C15F-4125-3245-AB0F59C33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B6137-C092-1A14-411F-3CECA9C253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D000BB-ED26-E8F2-419D-E6F5EF4BED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BC6DCF-E712-80B6-7855-C2E5B1DCA7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001657-6731-B6BA-7D9A-6B777763A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AA2BB1-260C-765F-B5FE-5518B1725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52DE19-2F50-D6AD-F3D2-A690073CD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35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53A1B-F63E-74F0-78F9-EE360C280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D265EE-2DD3-497F-8248-54F7829EC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CE817A-CAB9-87FC-932D-C65E0C595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64BC5A-DD12-4C36-A2FD-65823B2A9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541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9340CB-E4FB-508A-A6A1-D768E6017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FF07E8-9A32-C050-A857-49E5A616C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E666A2-88A5-B36B-7722-5F8E2B187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151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57B5F-F0EB-8088-2A6F-EDFD6ECC7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7A59C-9A12-BA12-6AB0-34ECC1023A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866D19-C2FA-57E4-8BA4-AFC6D01925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91789F-3403-022A-B9B1-6E3FF099B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BBDA2D-02B9-F075-072A-14EBD4C25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569FD5-DBE1-C603-41FA-E02C3D9C6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25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3C1A8-47E3-0761-936A-4162CA201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1ED2E3-A277-5304-480E-2B1C58E0BA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AC3F16-F9CC-2984-39C2-567FA3261F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FF04D1-EC3A-D798-EC90-B498B10A4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3E66A6-B733-D89A-D9A8-3C77E8EB3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E5D075-287F-600B-C520-6D45B2ECE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294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B5FA9-F7C8-2A8E-B24C-0CA0C42D9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5CC57A-2DAD-FD0B-784D-6B8376B52D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B2029-82A4-17AD-E34E-8CAB5283C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93E4B0-C049-F33D-37D5-1E0A37ADB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1E459A-5789-E87A-04F8-16F43B83F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886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85453E-3329-61B5-7DA9-82B3536AA3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CC9596-546D-E302-E0FE-A388E977BA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D5367-9E95-C3BC-A441-A5F7E667F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5773D5-A476-3E44-8545-2578DFA62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FBE85-44B8-AED6-03F9-C74852B4F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221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C912AC-A1A4-A6FE-523F-3439BBA60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67BFE4-D78A-91EA-9FB2-D345DA9855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551FD1-893D-E6D1-84DE-42D9D8A79D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4571E7-5522-A33A-F232-D21B285CB9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AAC03-D094-27EE-6504-D95A30B194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720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0324ECB-10FB-46F3-8F14-73A0023995EF}"/>
              </a:ext>
            </a:extLst>
          </p:cNvPr>
          <p:cNvSpPr/>
          <p:nvPr/>
        </p:nvSpPr>
        <p:spPr>
          <a:xfrm>
            <a:off x="3693037" y="4485919"/>
            <a:ext cx="5042409" cy="2205711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>
                <a:solidFill>
                  <a:schemeClr val="tx1"/>
                </a:solidFill>
              </a:rPr>
              <a:t>Children will be encouraged to explore what makes </a:t>
            </a:r>
            <a:r>
              <a:rPr lang="en-GB" sz="1200" b="1" dirty="0">
                <a:solidFill>
                  <a:schemeClr val="tx1"/>
                </a:solidFill>
              </a:rPr>
              <a:t>each person unique and special</a:t>
            </a:r>
            <a:r>
              <a:rPr lang="en-GB" sz="1200" dirty="0">
                <a:solidFill>
                  <a:schemeClr val="tx1"/>
                </a:solidFill>
              </a:rPr>
              <a:t>, noticing the similarities and differences between themselves and others. They will reflect on what it means to </a:t>
            </a:r>
            <a:r>
              <a:rPr lang="en-GB" sz="1200" b="1" dirty="0">
                <a:solidFill>
                  <a:schemeClr val="tx1"/>
                </a:solidFill>
              </a:rPr>
              <a:t>belong</a:t>
            </a:r>
            <a:r>
              <a:rPr lang="en-GB" sz="1200" dirty="0">
                <a:solidFill>
                  <a:schemeClr val="tx1"/>
                </a:solidFill>
              </a:rPr>
              <a:t> to a family, friendship group, class and wider community, and how this can help us feel valued, loved and accepted. Through exploring </a:t>
            </a:r>
            <a:r>
              <a:rPr lang="en-GB" sz="1200" b="1" dirty="0">
                <a:solidFill>
                  <a:schemeClr val="tx1"/>
                </a:solidFill>
              </a:rPr>
              <a:t>friendship and kindness</a:t>
            </a:r>
            <a:r>
              <a:rPr lang="en-GB" sz="1200" dirty="0">
                <a:solidFill>
                  <a:schemeClr val="tx1"/>
                </a:solidFill>
              </a:rPr>
              <a:t>, children will consider how we can care for others, celebrate differences and show kindness. We will nurture a sense of </a:t>
            </a:r>
            <a:r>
              <a:rPr lang="en-GB" sz="1200" b="1" dirty="0">
                <a:solidFill>
                  <a:schemeClr val="tx1"/>
                </a:solidFill>
              </a:rPr>
              <a:t>wonder, belonging, self-worth and respect</a:t>
            </a:r>
            <a:r>
              <a:rPr lang="en-GB" sz="1200" dirty="0">
                <a:solidFill>
                  <a:schemeClr val="tx1"/>
                </a:solidFill>
              </a:rPr>
              <a:t>, helping children to recognise the marvellous qualities in themselves and in those around them.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0975" y="152400"/>
            <a:ext cx="8993505" cy="184218"/>
          </a:xfrm>
        </p:spPr>
        <p:txBody>
          <a:bodyPr numCol="1">
            <a:noAutofit/>
          </a:bodyPr>
          <a:lstStyle/>
          <a:p>
            <a:r>
              <a:rPr lang="en-US" sz="2000" b="1" dirty="0">
                <a:latin typeface="+mn-lt"/>
              </a:rPr>
              <a:t>Pippins Class</a:t>
            </a:r>
            <a:r>
              <a:rPr lang="en-US" sz="2000" b="1" dirty="0">
                <a:solidFill>
                  <a:schemeClr val="tx1"/>
                </a:solidFill>
                <a:latin typeface="+mn-lt"/>
              </a:rPr>
              <a:t>        Term: Autumn	Topic: </a:t>
            </a:r>
            <a:r>
              <a:rPr lang="en-US" sz="2000" b="1" dirty="0" err="1">
                <a:solidFill>
                  <a:schemeClr val="tx1"/>
                </a:solidFill>
                <a:latin typeface="+mn-lt"/>
              </a:rPr>
              <a:t>Marvellous</a:t>
            </a:r>
            <a:r>
              <a:rPr lang="en-US" sz="2000" b="1" dirty="0">
                <a:solidFill>
                  <a:schemeClr val="tx1"/>
                </a:solidFill>
                <a:latin typeface="+mn-lt"/>
              </a:rPr>
              <a:t> Me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114909"/>
              </p:ext>
            </p:extLst>
          </p:nvPr>
        </p:nvGraphicFramePr>
        <p:xfrm>
          <a:off x="410911" y="769941"/>
          <a:ext cx="2972363" cy="540769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723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0844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Sticky Vocabulary – these are the words we will remember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841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+mn-lt"/>
                          <a:cs typeface="Arial" panose="020B0604020202020204" pitchFamily="34" charset="0"/>
                        </a:rPr>
                        <a:t>Appearance</a:t>
                      </a:r>
                      <a:endParaRPr lang="en-GB" sz="18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08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+mn-lt"/>
                          <a:cs typeface="Arial" panose="020B0604020202020204" pitchFamily="34" charset="0"/>
                        </a:rPr>
                        <a:t>Different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096467875"/>
                  </a:ext>
                </a:extLst>
              </a:tr>
              <a:tr h="390841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+mn-lt"/>
                          <a:cs typeface="Arial" panose="020B0604020202020204" pitchFamily="34" charset="0"/>
                        </a:rPr>
                        <a:t>Similar</a:t>
                      </a:r>
                      <a:endParaRPr lang="en-GB" sz="18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612419125"/>
                  </a:ext>
                </a:extLst>
              </a:tr>
              <a:tr h="3908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+mn-lt"/>
                          <a:cs typeface="Arial" panose="020B0604020202020204" pitchFamily="34" charset="0"/>
                        </a:rPr>
                        <a:t>Describe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190601248"/>
                  </a:ext>
                </a:extLst>
              </a:tr>
              <a:tr h="3908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+mn-lt"/>
                          <a:cs typeface="Arial" panose="020B0604020202020204" pitchFamily="34" charset="0"/>
                        </a:rPr>
                        <a:t>Feelings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08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Voting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3908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+mn-lt"/>
                          <a:cs typeface="Arial" panose="020B0604020202020204" pitchFamily="34" charset="0"/>
                        </a:rPr>
                        <a:t>Understand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690395093"/>
                  </a:ext>
                </a:extLst>
              </a:tr>
              <a:tr h="3908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latin typeface="+mn-lt"/>
                          <a:cs typeface="Arial" panose="020B0604020202020204" pitchFamily="34" charset="0"/>
                        </a:rPr>
                        <a:t>Belonging</a:t>
                      </a:r>
                      <a:endParaRPr lang="en-GB" sz="18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79908725"/>
                  </a:ext>
                </a:extLst>
              </a:tr>
              <a:tr h="3908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latin typeface="+mn-lt"/>
                          <a:cs typeface="Arial" panose="020B0604020202020204" pitchFamily="34" charset="0"/>
                        </a:rPr>
                        <a:t>Unique</a:t>
                      </a:r>
                      <a:endParaRPr lang="en-GB" sz="18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823336521"/>
                  </a:ext>
                </a:extLst>
              </a:tr>
              <a:tr h="3908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latin typeface="+mn-lt"/>
                          <a:cs typeface="Arial" panose="020B0604020202020204" pitchFamily="34" charset="0"/>
                        </a:rPr>
                        <a:t>Community</a:t>
                      </a:r>
                      <a:endParaRPr lang="en-GB" sz="18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797077875"/>
                  </a:ext>
                </a:extLst>
              </a:tr>
              <a:tr h="3908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+mn-lt"/>
                          <a:cs typeface="Arial" panose="020B0604020202020204" pitchFamily="34" charset="0"/>
                        </a:rPr>
                        <a:t>Respect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693430709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1534398" y="327525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utoShape 15" descr="Image result for concrete"/>
          <p:cNvSpPr>
            <a:spLocks noChangeAspect="1" noChangeArrowheads="1"/>
          </p:cNvSpPr>
          <p:nvPr/>
        </p:nvSpPr>
        <p:spPr bwMode="auto">
          <a:xfrm>
            <a:off x="1298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AutoShape 17" descr="Image result for concrete"/>
          <p:cNvSpPr>
            <a:spLocks noChangeAspect="1" noChangeArrowheads="1"/>
          </p:cNvSpPr>
          <p:nvPr/>
        </p:nvSpPr>
        <p:spPr bwMode="auto">
          <a:xfrm>
            <a:off x="1450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AutoShape 19" descr="Image result for concrete"/>
          <p:cNvSpPr>
            <a:spLocks noChangeAspect="1" noChangeArrowheads="1"/>
          </p:cNvSpPr>
          <p:nvPr/>
        </p:nvSpPr>
        <p:spPr bwMode="auto">
          <a:xfrm>
            <a:off x="1603375" y="160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EFF1045-E7F0-44F6-B109-8B04DD481C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0808" y="112476"/>
            <a:ext cx="561611" cy="586571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C3E9E59F-FDFF-4FB5-AC62-7058DE4C1523}"/>
              </a:ext>
            </a:extLst>
          </p:cNvPr>
          <p:cNvSpPr/>
          <p:nvPr/>
        </p:nvSpPr>
        <p:spPr>
          <a:xfrm>
            <a:off x="8715769" y="386957"/>
            <a:ext cx="3104449" cy="1447729"/>
          </a:xfrm>
          <a:prstGeom prst="wedgeEllipseCallout">
            <a:avLst>
              <a:gd name="adj1" fmla="val -21598"/>
              <a:gd name="adj2" fmla="val 61576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CB2944-F9E8-4350-8F04-AEB57D00B6CB}"/>
              </a:ext>
            </a:extLst>
          </p:cNvPr>
          <p:cNvSpPr txBox="1"/>
          <p:nvPr/>
        </p:nvSpPr>
        <p:spPr>
          <a:xfrm>
            <a:off x="8376623" y="582912"/>
            <a:ext cx="36657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Our Big Questions</a:t>
            </a:r>
          </a:p>
          <a:p>
            <a:pPr algn="ctr"/>
            <a:r>
              <a:rPr lang="en-GB" sz="2000" b="1" dirty="0"/>
              <a:t>What makes me, me?</a:t>
            </a:r>
          </a:p>
          <a:p>
            <a:pPr algn="ctr"/>
            <a:r>
              <a:rPr lang="en-GB" sz="2000" b="1" dirty="0"/>
              <a:t>Where do I belong?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6E2AC9D-6DA2-4F45-8B89-833FD291F720}"/>
              </a:ext>
            </a:extLst>
          </p:cNvPr>
          <p:cNvSpPr txBox="1"/>
          <p:nvPr/>
        </p:nvSpPr>
        <p:spPr>
          <a:xfrm>
            <a:off x="9001371" y="5041584"/>
            <a:ext cx="615553" cy="159507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2800" b="1" dirty="0"/>
              <a:t>Key Texts: </a:t>
            </a:r>
            <a:endParaRPr lang="en-GB" sz="2800" b="1" dirty="0"/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4917B56E-DD57-4981-9EDC-8F52408A7E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6603209"/>
              </p:ext>
            </p:extLst>
          </p:nvPr>
        </p:nvGraphicFramePr>
        <p:xfrm>
          <a:off x="3515360" y="2044210"/>
          <a:ext cx="8527059" cy="213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494">
                  <a:extLst>
                    <a:ext uri="{9D8B030D-6E8A-4147-A177-3AD203B41FA5}">
                      <a16:colId xmlns:a16="http://schemas.microsoft.com/office/drawing/2014/main" val="3823805783"/>
                    </a:ext>
                  </a:extLst>
                </a:gridCol>
                <a:gridCol w="5574565">
                  <a:extLst>
                    <a:ext uri="{9D8B030D-6E8A-4147-A177-3AD203B41FA5}">
                      <a16:colId xmlns:a16="http://schemas.microsoft.com/office/drawing/2014/main" val="22447377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What will we be exploring?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Some things to think about….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897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Similarities and differences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What do I look like? What do my friends look like? Who is in my family? What do I like and dislike? Do we all like the same things?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21451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Belonging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What does the word community mean? What communities or groups do I belong to? How does being part of a group or community make me feel?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02377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Friendship and kindness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Who are my friends? What do I like about my friends? How do I treat my friends? How do we show kindness to other people? How do we show kindness to ourselves.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9788859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0D724F71-7BFB-4C00-B3A8-085E3DEA63CB}"/>
              </a:ext>
            </a:extLst>
          </p:cNvPr>
          <p:cNvSpPr txBox="1"/>
          <p:nvPr/>
        </p:nvSpPr>
        <p:spPr>
          <a:xfrm>
            <a:off x="3794002" y="4446153"/>
            <a:ext cx="49217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Spirituality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4B7EB5-486E-415E-8F4C-CF00CF560F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537" y="4278685"/>
            <a:ext cx="1175605" cy="13040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02CF577-1CDD-4620-A025-8292089938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482" y="4278686"/>
            <a:ext cx="1039937" cy="131008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21439DF-FD93-4466-90F4-2111F68F39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369" y="5588774"/>
            <a:ext cx="1223391" cy="116222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98090F6-0428-4D74-B136-6FDDF0D5AE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9100" y="5594633"/>
            <a:ext cx="1002967" cy="119426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766B530-BA4E-43DC-922A-C1BB121D60F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168" y="499245"/>
            <a:ext cx="2004445" cy="128170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AD3D3BC-D6DB-466A-9236-7A08A038085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5656" y="522106"/>
            <a:ext cx="1360307" cy="138434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08176DF-7918-4E27-ADD5-C486CB59061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910" y="669483"/>
            <a:ext cx="1579449" cy="108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FF03E69-5F9F-46FB-9FD3-BCF3BFB82A89}"/>
              </a:ext>
            </a:extLst>
          </p:cNvPr>
          <p:cNvSpPr/>
          <p:nvPr/>
        </p:nvSpPr>
        <p:spPr>
          <a:xfrm>
            <a:off x="416560" y="1879600"/>
            <a:ext cx="5577840" cy="481806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41275">
            <a:solidFill>
              <a:srgbClr val="F977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F2E28F-06A5-4FBD-A782-0DE9B38C8E16}"/>
              </a:ext>
            </a:extLst>
          </p:cNvPr>
          <p:cNvSpPr/>
          <p:nvPr/>
        </p:nvSpPr>
        <p:spPr>
          <a:xfrm>
            <a:off x="6197600" y="1879599"/>
            <a:ext cx="5577840" cy="48259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0975" y="152410"/>
            <a:ext cx="8993505" cy="184218"/>
          </a:xfrm>
        </p:spPr>
        <p:txBody>
          <a:bodyPr numCol="1">
            <a:noAutofit/>
          </a:bodyPr>
          <a:lstStyle/>
          <a:p>
            <a:r>
              <a:rPr lang="en-US" sz="2000" b="1" dirty="0">
                <a:solidFill>
                  <a:schemeClr val="tx1"/>
                </a:solidFill>
                <a:latin typeface="+mn-lt"/>
              </a:rPr>
              <a:t>       Term: Autumn 1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534398" y="327525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utoShape 15" descr="Image result for concrete"/>
          <p:cNvSpPr>
            <a:spLocks noChangeAspect="1" noChangeArrowheads="1"/>
          </p:cNvSpPr>
          <p:nvPr/>
        </p:nvSpPr>
        <p:spPr bwMode="auto">
          <a:xfrm>
            <a:off x="1298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AutoShape 17" descr="Image result for concrete"/>
          <p:cNvSpPr>
            <a:spLocks noChangeAspect="1" noChangeArrowheads="1"/>
          </p:cNvSpPr>
          <p:nvPr/>
        </p:nvSpPr>
        <p:spPr bwMode="auto">
          <a:xfrm>
            <a:off x="1450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AutoShape 19" descr="Image result for concrete"/>
          <p:cNvSpPr>
            <a:spLocks noChangeAspect="1" noChangeArrowheads="1"/>
          </p:cNvSpPr>
          <p:nvPr/>
        </p:nvSpPr>
        <p:spPr bwMode="auto">
          <a:xfrm>
            <a:off x="1603375" y="160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EFF1045-E7F0-44F6-B109-8B04DD481C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0808" y="112476"/>
            <a:ext cx="561611" cy="58657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4F397AA-577C-42F4-BD9C-8C6B6022F4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376" y="587287"/>
            <a:ext cx="2239182" cy="111959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E194F09-43FD-4F12-A516-15CAE9EF7EAE}"/>
              </a:ext>
            </a:extLst>
          </p:cNvPr>
          <p:cNvSpPr txBox="1"/>
          <p:nvPr/>
        </p:nvSpPr>
        <p:spPr>
          <a:xfrm>
            <a:off x="599440" y="2032000"/>
            <a:ext cx="52425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will be focussing on: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Graphemes: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s, a, t, p, </a:t>
            </a:r>
            <a:r>
              <a:rPr lang="en-GB" sz="1600" dirty="0" err="1">
                <a:solidFill>
                  <a:prstClr val="black"/>
                </a:solidFill>
                <a:latin typeface="Calibri" panose="020F0502020204030204"/>
              </a:rPr>
              <a:t>i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, n, m, d, g, o, c, k, ck, e, u, r, h, b, f, 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Tricky Words: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Is, I, the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Vocabulary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Phonemes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 – </a:t>
            </a:r>
            <a:r>
              <a:rPr lang="en-GB" sz="1400" dirty="0">
                <a:solidFill>
                  <a:prstClr val="black"/>
                </a:solidFill>
                <a:latin typeface="Calibri" panose="020F0502020204030204"/>
              </a:rPr>
              <a:t>the different sounds in a word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Graphemes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</a:t>
            </a:r>
            <a:r>
              <a:rPr lang="en-GB" sz="1400" dirty="0">
                <a:solidFill>
                  <a:prstClr val="black"/>
                </a:solidFill>
                <a:latin typeface="Calibri" panose="020F0502020204030204"/>
              </a:rPr>
              <a:t>letters that represent the phonemes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Digraph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 – </a:t>
            </a:r>
            <a:r>
              <a:rPr lang="en-GB" sz="1400" dirty="0">
                <a:solidFill>
                  <a:prstClr val="black"/>
                </a:solidFill>
                <a:latin typeface="Calibri" panose="020F0502020204030204"/>
              </a:rPr>
              <a:t>two graphemes which make one sound</a:t>
            </a:r>
            <a:endParaRPr lang="en-GB" sz="1600" b="1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Segmenting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 – </a:t>
            </a:r>
            <a:r>
              <a:rPr lang="en-GB" sz="1400" dirty="0">
                <a:solidFill>
                  <a:prstClr val="black"/>
                </a:solidFill>
                <a:latin typeface="Calibri" panose="020F0502020204030204"/>
              </a:rPr>
              <a:t>breaking words up into the individual phonemes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Blending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 – </a:t>
            </a:r>
            <a:r>
              <a:rPr lang="en-GB" sz="1400" dirty="0">
                <a:solidFill>
                  <a:prstClr val="black"/>
                </a:solidFill>
                <a:latin typeface="Calibri" panose="020F0502020204030204"/>
              </a:rPr>
              <a:t>putting individual phonemes together to identify a word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Tricky Words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words which need to be learnt by sight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F64DE3F-B4ED-477A-A7F4-D8E992D8BAA2}"/>
              </a:ext>
            </a:extLst>
          </p:cNvPr>
          <p:cNvSpPr txBox="1"/>
          <p:nvPr/>
        </p:nvSpPr>
        <p:spPr>
          <a:xfrm>
            <a:off x="6441440" y="2032000"/>
            <a:ext cx="515112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will be focussing on: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Match, Sort and Compare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matching, sorting and comparing objects by appearance, size and quantity,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u="sng" dirty="0">
                <a:solidFill>
                  <a:prstClr val="black"/>
                </a:solidFill>
                <a:latin typeface="Calibri" panose="020F0502020204030204"/>
              </a:rPr>
              <a:t>Talk about measure and pattern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 – comparing objects by size, mass and capacity, and creating, continuing and correcting simple patterns.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It’s me, 1, 2, 3</a:t>
            </a:r>
            <a:r>
              <a:rPr kumimoji="0" lang="en-GB" sz="16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Finding, subitising, and representing 1, 2, 3, and exploring 1 more, 1 less and the composition of 3.</a:t>
            </a:r>
            <a:endParaRPr kumimoji="0" lang="en-GB" sz="1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Vocabulary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Mass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 – how much something weighs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Capacity</a:t>
            </a:r>
            <a:r>
              <a:rPr kumimoji="0" lang="en-GB" sz="160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how much something can hold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Subitising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 – being able to instantly see how many of something there is, without needing to count them individually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Composition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 – the different ways of making a number</a:t>
            </a:r>
            <a:endParaRPr kumimoji="0" lang="en-GB" sz="16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3E5EFF0-EF6B-4F5A-8A45-EC76E49BC6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696" y="484578"/>
            <a:ext cx="1234547" cy="125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391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2105</TotalTime>
  <Words>521</Words>
  <Application>Microsoft Office PowerPoint</Application>
  <PresentationFormat>Widescreen</PresentationFormat>
  <Paragraphs>56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Pippins Class        Term: Autumn Topic: Marvellous Me </vt:lpstr>
      <vt:lpstr>       Term: Autumn 1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Group Reception   Term Autumn  Topic: Autumn</dc:title>
  <dc:creator>Deborah Hayman</dc:creator>
  <cp:lastModifiedBy>Louise Fenton</cp:lastModifiedBy>
  <cp:revision>43</cp:revision>
  <cp:lastPrinted>2026-09-10T10:43:16Z</cp:lastPrinted>
  <dcterms:created xsi:type="dcterms:W3CDTF">2022-11-21T10:20:44Z</dcterms:created>
  <dcterms:modified xsi:type="dcterms:W3CDTF">2026-09-10T10:57:05Z</dcterms:modified>
</cp:coreProperties>
</file>