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Lst>
  <p:sldIdLst>
    <p:sldId id="256" r:id="rId2"/>
    <p:sldId id="265" r:id="rId3"/>
    <p:sldId id="257" r:id="rId4"/>
    <p:sldId id="258" r:id="rId5"/>
    <p:sldId id="259" r:id="rId6"/>
    <p:sldId id="260" r:id="rId7"/>
    <p:sldId id="261" r:id="rId8"/>
    <p:sldId id="262" r:id="rId9"/>
    <p:sldId id="266" r:id="rId10"/>
    <p:sldId id="264" r:id="rId11"/>
    <p:sldId id="268" r:id="rId12"/>
    <p:sldId id="267" r:id="rId13"/>
    <p:sldId id="263" r:id="rId14"/>
    <p:sldId id="270"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67" d="100"/>
          <a:sy n="67" d="100"/>
        </p:scale>
        <p:origin x="56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2848680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4177230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3101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791414-8B56-4891-849F-C2111C7939DC}" type="datetimeFigureOut">
              <a:rPr lang="en-GB" smtClean="0"/>
              <a:t>30/06/2025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626181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791414-8B56-4891-849F-C2111C7939DC}" type="datetimeFigureOut">
              <a:rPr lang="en-GB" smtClean="0"/>
              <a:t>30/06/2025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865727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791414-8B56-4891-849F-C2111C7939DC}" type="datetimeFigureOut">
              <a:rPr lang="en-GB" smtClean="0"/>
              <a:t>30/06/2025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354440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791414-8B56-4891-849F-C2111C7939DC}" type="datetimeFigureOut">
              <a:rPr lang="en-GB" smtClean="0"/>
              <a:t>30/06/2025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1793399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791414-8B56-4891-849F-C2111C7939DC}" type="datetimeFigureOut">
              <a:rPr lang="en-GB" smtClean="0"/>
              <a:t>30/06/2025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2364205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B791414-8B56-4891-849F-C2111C7939DC}" type="datetimeFigureOut">
              <a:rPr lang="en-GB" smtClean="0"/>
              <a:t>30/06/2025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2643667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979113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6939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38677655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5914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2598996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2490424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791414-8B56-4891-849F-C2111C7939DC}" type="datetimeFigureOut">
              <a:rPr lang="en-GB" smtClean="0"/>
              <a:t>30/06/2025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96C18-B737-437E-9AAE-D6D55C9C1E87}" type="slidenum">
              <a:rPr lang="en-GB" smtClean="0"/>
              <a:t>‹#›</a:t>
            </a:fld>
            <a:endParaRPr lang="en-GB"/>
          </a:p>
        </p:txBody>
      </p:sp>
    </p:spTree>
    <p:extLst>
      <p:ext uri="{BB962C8B-B14F-4D97-AF65-F5344CB8AC3E}">
        <p14:creationId xmlns:p14="http://schemas.microsoft.com/office/powerpoint/2010/main" val="1625474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B791414-8B56-4891-849F-C2111C7939DC}" type="datetimeFigureOut">
              <a:rPr lang="en-GB" smtClean="0"/>
              <a:t>30/06/2025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0F96C18-B737-437E-9AAE-D6D55C9C1E87}" type="slidenum">
              <a:rPr lang="en-GB" smtClean="0"/>
              <a:t>‹#›</a:t>
            </a:fld>
            <a:endParaRPr lang="en-GB"/>
          </a:p>
        </p:txBody>
      </p:sp>
    </p:spTree>
    <p:extLst>
      <p:ext uri="{BB962C8B-B14F-4D97-AF65-F5344CB8AC3E}">
        <p14:creationId xmlns:p14="http://schemas.microsoft.com/office/powerpoint/2010/main" val="1755647372"/>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4" r:id="rId12"/>
    <p:sldLayoutId id="2147483825" r:id="rId13"/>
    <p:sldLayoutId id="2147483826" r:id="rId14"/>
    <p:sldLayoutId id="2147483827" r:id="rId15"/>
    <p:sldLayoutId id="214748382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startingreception.co.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office@speenschool.co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46E0C-660B-43C4-9466-BD919E8FAA22}"/>
              </a:ext>
            </a:extLst>
          </p:cNvPr>
          <p:cNvSpPr>
            <a:spLocks noGrp="1"/>
          </p:cNvSpPr>
          <p:nvPr>
            <p:ph type="ctrTitle"/>
          </p:nvPr>
        </p:nvSpPr>
        <p:spPr>
          <a:xfrm>
            <a:off x="1507067" y="2404534"/>
            <a:ext cx="9088046" cy="1646302"/>
          </a:xfrm>
        </p:spPr>
        <p:txBody>
          <a:bodyPr>
            <a:normAutofit fontScale="90000"/>
          </a:bodyPr>
          <a:lstStyle/>
          <a:p>
            <a:pPr algn="ctr"/>
            <a:r>
              <a:rPr lang="en-GB" sz="6600" b="1" dirty="0"/>
              <a:t>Welcome to </a:t>
            </a:r>
            <a:r>
              <a:rPr lang="en-GB" sz="6600" b="1" dirty="0" err="1"/>
              <a:t>Speen</a:t>
            </a:r>
            <a:r>
              <a:rPr lang="en-GB" sz="6600" b="1" dirty="0"/>
              <a:t> School</a:t>
            </a:r>
            <a:r>
              <a:rPr lang="en-GB" dirty="0"/>
              <a:t>	</a:t>
            </a:r>
          </a:p>
        </p:txBody>
      </p:sp>
      <p:sp>
        <p:nvSpPr>
          <p:cNvPr id="3" name="Subtitle 2">
            <a:extLst>
              <a:ext uri="{FF2B5EF4-FFF2-40B4-BE49-F238E27FC236}">
                <a16:creationId xmlns:a16="http://schemas.microsoft.com/office/drawing/2014/main" id="{1ECE6C56-2B92-4E85-BD73-E743E5E6040A}"/>
              </a:ext>
            </a:extLst>
          </p:cNvPr>
          <p:cNvSpPr>
            <a:spLocks noGrp="1"/>
          </p:cNvSpPr>
          <p:nvPr>
            <p:ph type="subTitle" idx="1"/>
          </p:nvPr>
        </p:nvSpPr>
        <p:spPr/>
        <p:txBody>
          <a:bodyPr>
            <a:normAutofit fontScale="85000" lnSpcReduction="10000"/>
          </a:bodyPr>
          <a:lstStyle/>
          <a:p>
            <a:r>
              <a:rPr lang="en-GB" sz="3200" dirty="0"/>
              <a:t>We are absolutely delighted that you will be joining our Reception class 2025 in September</a:t>
            </a:r>
          </a:p>
        </p:txBody>
      </p:sp>
      <p:pic>
        <p:nvPicPr>
          <p:cNvPr id="5" name="Picture 4">
            <a:extLst>
              <a:ext uri="{FF2B5EF4-FFF2-40B4-BE49-F238E27FC236}">
                <a16:creationId xmlns:a16="http://schemas.microsoft.com/office/drawing/2014/main" id="{33085968-AA08-4507-A357-1606851CB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5701" y="164397"/>
            <a:ext cx="1371449" cy="1290457"/>
          </a:xfrm>
          <a:prstGeom prst="rect">
            <a:avLst/>
          </a:prstGeom>
        </p:spPr>
      </p:pic>
    </p:spTree>
    <p:extLst>
      <p:ext uri="{BB962C8B-B14F-4D97-AF65-F5344CB8AC3E}">
        <p14:creationId xmlns:p14="http://schemas.microsoft.com/office/powerpoint/2010/main" val="3131497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E10DF-C561-4470-A9A5-1DBC15AAE006}"/>
              </a:ext>
            </a:extLst>
          </p:cNvPr>
          <p:cNvSpPr>
            <a:spLocks noGrp="1"/>
          </p:cNvSpPr>
          <p:nvPr>
            <p:ph type="title"/>
          </p:nvPr>
        </p:nvSpPr>
        <p:spPr/>
        <p:txBody>
          <a:bodyPr>
            <a:normAutofit/>
          </a:bodyPr>
          <a:lstStyle/>
          <a:p>
            <a:pPr algn="ctr"/>
            <a:r>
              <a:rPr lang="en-GB" sz="5400" b="1" dirty="0"/>
              <a:t>School Vision and Values</a:t>
            </a:r>
          </a:p>
        </p:txBody>
      </p:sp>
      <p:pic>
        <p:nvPicPr>
          <p:cNvPr id="4" name="Content Placeholder 3">
            <a:extLst>
              <a:ext uri="{FF2B5EF4-FFF2-40B4-BE49-F238E27FC236}">
                <a16:creationId xmlns:a16="http://schemas.microsoft.com/office/drawing/2014/main" id="{4061841E-DD58-4FA9-B46D-B1320EEC93C0}"/>
              </a:ext>
            </a:extLst>
          </p:cNvPr>
          <p:cNvPicPr>
            <a:picLocks noGrp="1" noChangeAspect="1"/>
          </p:cNvPicPr>
          <p:nvPr>
            <p:ph idx="1"/>
          </p:nvPr>
        </p:nvPicPr>
        <p:blipFill>
          <a:blip r:embed="rId2"/>
          <a:stretch>
            <a:fillRect/>
          </a:stretch>
        </p:blipFill>
        <p:spPr>
          <a:xfrm>
            <a:off x="3297453" y="1434139"/>
            <a:ext cx="5840931" cy="2932131"/>
          </a:xfrm>
          <a:prstGeom prst="rect">
            <a:avLst/>
          </a:prstGeom>
        </p:spPr>
      </p:pic>
      <p:pic>
        <p:nvPicPr>
          <p:cNvPr id="5" name="Picture 4">
            <a:extLst>
              <a:ext uri="{FF2B5EF4-FFF2-40B4-BE49-F238E27FC236}">
                <a16:creationId xmlns:a16="http://schemas.microsoft.com/office/drawing/2014/main" id="{BCBC208F-A6B6-4088-9A0B-5A41C5D7F582}"/>
              </a:ext>
            </a:extLst>
          </p:cNvPr>
          <p:cNvPicPr>
            <a:picLocks noChangeAspect="1"/>
          </p:cNvPicPr>
          <p:nvPr/>
        </p:nvPicPr>
        <p:blipFill>
          <a:blip r:embed="rId3"/>
          <a:stretch>
            <a:fillRect/>
          </a:stretch>
        </p:blipFill>
        <p:spPr>
          <a:xfrm>
            <a:off x="4419452" y="5263831"/>
            <a:ext cx="3353091" cy="1237595"/>
          </a:xfrm>
          <a:prstGeom prst="rect">
            <a:avLst/>
          </a:prstGeom>
        </p:spPr>
      </p:pic>
      <p:sp>
        <p:nvSpPr>
          <p:cNvPr id="6" name="TextBox 5">
            <a:extLst>
              <a:ext uri="{FF2B5EF4-FFF2-40B4-BE49-F238E27FC236}">
                <a16:creationId xmlns:a16="http://schemas.microsoft.com/office/drawing/2014/main" id="{EAE00995-289A-4FD4-BD52-F5F2E45CBD58}"/>
              </a:ext>
            </a:extLst>
          </p:cNvPr>
          <p:cNvSpPr txBox="1"/>
          <p:nvPr/>
        </p:nvSpPr>
        <p:spPr>
          <a:xfrm>
            <a:off x="2590800" y="4122553"/>
            <a:ext cx="8275320" cy="461665"/>
          </a:xfrm>
          <a:prstGeom prst="rect">
            <a:avLst/>
          </a:prstGeom>
          <a:noFill/>
        </p:spPr>
        <p:txBody>
          <a:bodyPr wrap="square" rtlCol="0">
            <a:spAutoFit/>
          </a:bodyPr>
          <a:lstStyle/>
          <a:p>
            <a:r>
              <a:rPr lang="en-GB" sz="2400" b="1" dirty="0">
                <a:solidFill>
                  <a:srgbClr val="002060"/>
                </a:solidFill>
              </a:rPr>
              <a:t>Family, Caring, Honesty, Respect, Courage, Responsibility</a:t>
            </a:r>
          </a:p>
        </p:txBody>
      </p:sp>
      <p:pic>
        <p:nvPicPr>
          <p:cNvPr id="3" name="Picture 2">
            <a:extLst>
              <a:ext uri="{FF2B5EF4-FFF2-40B4-BE49-F238E27FC236}">
                <a16:creationId xmlns:a16="http://schemas.microsoft.com/office/drawing/2014/main" id="{0B401168-396C-44E9-8B75-F8555A2E1B7F}"/>
              </a:ext>
            </a:extLst>
          </p:cNvPr>
          <p:cNvPicPr>
            <a:picLocks noChangeAspect="1"/>
          </p:cNvPicPr>
          <p:nvPr/>
        </p:nvPicPr>
        <p:blipFill>
          <a:blip r:embed="rId4"/>
          <a:stretch>
            <a:fillRect/>
          </a:stretch>
        </p:blipFill>
        <p:spPr>
          <a:xfrm>
            <a:off x="10820281" y="0"/>
            <a:ext cx="1371719" cy="1292464"/>
          </a:xfrm>
          <a:prstGeom prst="rect">
            <a:avLst/>
          </a:prstGeom>
        </p:spPr>
      </p:pic>
    </p:spTree>
    <p:extLst>
      <p:ext uri="{BB962C8B-B14F-4D97-AF65-F5344CB8AC3E}">
        <p14:creationId xmlns:p14="http://schemas.microsoft.com/office/powerpoint/2010/main" val="3588725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A54EF-0B22-4F7F-AA0B-E6A280AEEED4}"/>
              </a:ext>
            </a:extLst>
          </p:cNvPr>
          <p:cNvSpPr>
            <a:spLocks noGrp="1"/>
          </p:cNvSpPr>
          <p:nvPr>
            <p:ph type="title"/>
          </p:nvPr>
        </p:nvSpPr>
        <p:spPr/>
        <p:txBody>
          <a:bodyPr>
            <a:normAutofit/>
          </a:bodyPr>
          <a:lstStyle/>
          <a:p>
            <a:pPr algn="ctr"/>
            <a:r>
              <a:rPr lang="en-GB" sz="5400" b="1" dirty="0"/>
              <a:t>Reception Team</a:t>
            </a:r>
          </a:p>
        </p:txBody>
      </p:sp>
      <p:sp>
        <p:nvSpPr>
          <p:cNvPr id="3" name="Content Placeholder 2">
            <a:extLst>
              <a:ext uri="{FF2B5EF4-FFF2-40B4-BE49-F238E27FC236}">
                <a16:creationId xmlns:a16="http://schemas.microsoft.com/office/drawing/2014/main" id="{7BB629F1-926E-4E64-8736-E28DD465A6CC}"/>
              </a:ext>
            </a:extLst>
          </p:cNvPr>
          <p:cNvSpPr>
            <a:spLocks noGrp="1"/>
          </p:cNvSpPr>
          <p:nvPr>
            <p:ph idx="1"/>
          </p:nvPr>
        </p:nvSpPr>
        <p:spPr>
          <a:xfrm>
            <a:off x="838200" y="1825625"/>
            <a:ext cx="11211560" cy="4351338"/>
          </a:xfrm>
        </p:spPr>
        <p:txBody>
          <a:bodyPr>
            <a:normAutofit/>
          </a:bodyPr>
          <a:lstStyle/>
          <a:p>
            <a:pPr marL="0" indent="0">
              <a:buNone/>
            </a:pPr>
            <a:r>
              <a:rPr lang="en-GB" sz="4000" b="1" dirty="0"/>
              <a:t>Class Teachers</a:t>
            </a:r>
          </a:p>
          <a:p>
            <a:pPr marL="0" indent="0">
              <a:buNone/>
            </a:pPr>
            <a:r>
              <a:rPr lang="en-GB" sz="4000" dirty="0"/>
              <a:t>Mrs Fenton and Mrs Hayman</a:t>
            </a:r>
          </a:p>
          <a:p>
            <a:pPr marL="0" indent="0">
              <a:buNone/>
            </a:pPr>
            <a:r>
              <a:rPr lang="en-GB" sz="4000" b="1" dirty="0"/>
              <a:t>Class Support</a:t>
            </a:r>
          </a:p>
          <a:p>
            <a:pPr marL="0" indent="0">
              <a:buNone/>
            </a:pPr>
            <a:r>
              <a:rPr lang="en-GB" sz="4000" dirty="0"/>
              <a:t>Mrs Mac and Mrs Calin </a:t>
            </a:r>
          </a:p>
        </p:txBody>
      </p:sp>
      <p:pic>
        <p:nvPicPr>
          <p:cNvPr id="4" name="Picture 3">
            <a:extLst>
              <a:ext uri="{FF2B5EF4-FFF2-40B4-BE49-F238E27FC236}">
                <a16:creationId xmlns:a16="http://schemas.microsoft.com/office/drawing/2014/main" id="{016D5195-FA9D-4158-A89A-FB40E0DC4C8A}"/>
              </a:ext>
            </a:extLst>
          </p:cNvPr>
          <p:cNvPicPr>
            <a:picLocks noChangeAspect="1"/>
          </p:cNvPicPr>
          <p:nvPr/>
        </p:nvPicPr>
        <p:blipFill>
          <a:blip r:embed="rId2"/>
          <a:stretch>
            <a:fillRect/>
          </a:stretch>
        </p:blipFill>
        <p:spPr>
          <a:xfrm>
            <a:off x="10820281" y="0"/>
            <a:ext cx="1371719" cy="1292464"/>
          </a:xfrm>
          <a:prstGeom prst="rect">
            <a:avLst/>
          </a:prstGeom>
        </p:spPr>
      </p:pic>
    </p:spTree>
    <p:extLst>
      <p:ext uri="{BB962C8B-B14F-4D97-AF65-F5344CB8AC3E}">
        <p14:creationId xmlns:p14="http://schemas.microsoft.com/office/powerpoint/2010/main" val="975242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4976B-B0CA-4E17-A6EC-0272DC9D549F}"/>
              </a:ext>
            </a:extLst>
          </p:cNvPr>
          <p:cNvSpPr>
            <a:spLocks noGrp="1"/>
          </p:cNvSpPr>
          <p:nvPr>
            <p:ph type="title"/>
          </p:nvPr>
        </p:nvSpPr>
        <p:spPr>
          <a:xfrm>
            <a:off x="419100" y="412750"/>
            <a:ext cx="10515600" cy="1325563"/>
          </a:xfrm>
        </p:spPr>
        <p:txBody>
          <a:bodyPr>
            <a:normAutofit fontScale="90000"/>
          </a:bodyPr>
          <a:lstStyle/>
          <a:p>
            <a:r>
              <a:rPr lang="en-GB" sz="5400" b="1" dirty="0"/>
              <a:t>The best possible start for your child:</a:t>
            </a:r>
          </a:p>
        </p:txBody>
      </p:sp>
      <p:sp>
        <p:nvSpPr>
          <p:cNvPr id="3" name="Content Placeholder 2">
            <a:extLst>
              <a:ext uri="{FF2B5EF4-FFF2-40B4-BE49-F238E27FC236}">
                <a16:creationId xmlns:a16="http://schemas.microsoft.com/office/drawing/2014/main" id="{71646666-7308-4C5B-B579-FEC09948AE75}"/>
              </a:ext>
            </a:extLst>
          </p:cNvPr>
          <p:cNvSpPr>
            <a:spLocks noGrp="1"/>
          </p:cNvSpPr>
          <p:nvPr>
            <p:ph idx="1"/>
          </p:nvPr>
        </p:nvSpPr>
        <p:spPr/>
        <p:txBody>
          <a:bodyPr/>
          <a:lstStyle/>
          <a:p>
            <a:r>
              <a:rPr lang="en-GB" dirty="0"/>
              <a:t>Growing Independence </a:t>
            </a:r>
          </a:p>
          <a:p>
            <a:r>
              <a:rPr lang="en-GB" dirty="0"/>
              <a:t>Building Relationships and Communicating</a:t>
            </a:r>
          </a:p>
          <a:p>
            <a:r>
              <a:rPr lang="en-GB" dirty="0"/>
              <a:t>Physical Development</a:t>
            </a:r>
          </a:p>
          <a:p>
            <a:r>
              <a:rPr lang="en-GB" dirty="0"/>
              <a:t>Healthy Routines</a:t>
            </a:r>
          </a:p>
          <a:p>
            <a:endParaRPr lang="en-GB" dirty="0"/>
          </a:p>
          <a:p>
            <a:pPr marL="0" indent="0" algn="ctr">
              <a:buNone/>
            </a:pPr>
            <a:r>
              <a:rPr lang="en-GB" dirty="0">
                <a:hlinkClick r:id="rId2"/>
              </a:rPr>
              <a:t>https://startingreception.co.uk/</a:t>
            </a:r>
            <a:endParaRPr lang="en-GB" dirty="0"/>
          </a:p>
          <a:p>
            <a:endParaRPr lang="en-GB" dirty="0"/>
          </a:p>
        </p:txBody>
      </p:sp>
      <p:pic>
        <p:nvPicPr>
          <p:cNvPr id="4" name="Picture 3">
            <a:extLst>
              <a:ext uri="{FF2B5EF4-FFF2-40B4-BE49-F238E27FC236}">
                <a16:creationId xmlns:a16="http://schemas.microsoft.com/office/drawing/2014/main" id="{D2113DF6-E86A-43AA-AAD0-08EAE7EEACFE}"/>
              </a:ext>
            </a:extLst>
          </p:cNvPr>
          <p:cNvPicPr>
            <a:picLocks noChangeAspect="1"/>
          </p:cNvPicPr>
          <p:nvPr/>
        </p:nvPicPr>
        <p:blipFill>
          <a:blip r:embed="rId3"/>
          <a:stretch>
            <a:fillRect/>
          </a:stretch>
        </p:blipFill>
        <p:spPr>
          <a:xfrm>
            <a:off x="10820281" y="34805"/>
            <a:ext cx="1371719" cy="1292464"/>
          </a:xfrm>
          <a:prstGeom prst="rect">
            <a:avLst/>
          </a:prstGeom>
        </p:spPr>
      </p:pic>
    </p:spTree>
    <p:extLst>
      <p:ext uri="{BB962C8B-B14F-4D97-AF65-F5344CB8AC3E}">
        <p14:creationId xmlns:p14="http://schemas.microsoft.com/office/powerpoint/2010/main" val="3365735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9D5E6-CB28-45E1-8BD1-CB03A866D4B6}"/>
              </a:ext>
            </a:extLst>
          </p:cNvPr>
          <p:cNvSpPr>
            <a:spLocks noGrp="1"/>
          </p:cNvSpPr>
          <p:nvPr>
            <p:ph type="title"/>
          </p:nvPr>
        </p:nvSpPr>
        <p:spPr/>
        <p:txBody>
          <a:bodyPr>
            <a:normAutofit/>
          </a:bodyPr>
          <a:lstStyle/>
          <a:p>
            <a:r>
              <a:rPr lang="en-GB" sz="5400" b="1" dirty="0"/>
              <a:t>What to bring to school</a:t>
            </a:r>
          </a:p>
        </p:txBody>
      </p:sp>
      <p:sp>
        <p:nvSpPr>
          <p:cNvPr id="3" name="Content Placeholder 2">
            <a:extLst>
              <a:ext uri="{FF2B5EF4-FFF2-40B4-BE49-F238E27FC236}">
                <a16:creationId xmlns:a16="http://schemas.microsoft.com/office/drawing/2014/main" id="{27E4BE2C-7FE6-43C0-979D-C9E97FDF05CE}"/>
              </a:ext>
            </a:extLst>
          </p:cNvPr>
          <p:cNvSpPr>
            <a:spLocks noGrp="1"/>
          </p:cNvSpPr>
          <p:nvPr>
            <p:ph idx="1"/>
          </p:nvPr>
        </p:nvSpPr>
        <p:spPr/>
        <p:txBody>
          <a:bodyPr>
            <a:normAutofit fontScale="55000" lnSpcReduction="20000"/>
          </a:bodyPr>
          <a:lstStyle/>
          <a:p>
            <a:r>
              <a:rPr lang="en-GB" sz="3200" dirty="0"/>
              <a:t>Book bag with </a:t>
            </a:r>
            <a:r>
              <a:rPr lang="en-GB" sz="3200" b="1" i="1" dirty="0">
                <a:solidFill>
                  <a:schemeClr val="accent2"/>
                </a:solidFill>
              </a:rPr>
              <a:t>1</a:t>
            </a:r>
            <a:r>
              <a:rPr lang="en-GB" sz="3200" dirty="0"/>
              <a:t> small keyring  </a:t>
            </a:r>
          </a:p>
          <a:p>
            <a:r>
              <a:rPr lang="en-GB" sz="3200" dirty="0"/>
              <a:t>Reading book in reading folder (to be kept in book bag please)</a:t>
            </a:r>
          </a:p>
          <a:p>
            <a:r>
              <a:rPr lang="en-GB" sz="3200" dirty="0"/>
              <a:t>Warm Coat for cold days/waterproof </a:t>
            </a:r>
          </a:p>
          <a:p>
            <a:r>
              <a:rPr lang="en-GB" sz="3200" dirty="0"/>
              <a:t>Sun hat for warm days</a:t>
            </a:r>
          </a:p>
          <a:p>
            <a:r>
              <a:rPr lang="en-GB" sz="3200" dirty="0"/>
              <a:t>A clearly </a:t>
            </a:r>
            <a:r>
              <a:rPr lang="en-GB" sz="3200" b="1" dirty="0"/>
              <a:t>named</a:t>
            </a:r>
            <a:r>
              <a:rPr lang="en-GB" sz="3200" dirty="0"/>
              <a:t> Water bottle for classroom (water only) </a:t>
            </a:r>
          </a:p>
          <a:p>
            <a:pPr marL="0" indent="0">
              <a:buNone/>
            </a:pPr>
            <a:r>
              <a:rPr lang="en-GB" sz="3200" dirty="0"/>
              <a:t>• PE Kit (first term only)</a:t>
            </a:r>
          </a:p>
          <a:p>
            <a:r>
              <a:rPr lang="en-GB" sz="3200" dirty="0"/>
              <a:t>Please leave toys and other personal belongings at home as it causes upset when things are broken or lost. On Show and tell day they are encouraged to bring something interesting from home to share/discuss.</a:t>
            </a:r>
          </a:p>
          <a:p>
            <a:pPr marL="0" indent="0">
              <a:buNone/>
            </a:pPr>
            <a:endParaRPr lang="en-GB" sz="3200" dirty="0"/>
          </a:p>
          <a:p>
            <a:pPr marL="0" indent="0" algn="ctr">
              <a:buNone/>
            </a:pPr>
            <a:r>
              <a:rPr lang="en-GB" sz="3200" b="1" i="1" dirty="0"/>
              <a:t>Please make sure all items are clearly named</a:t>
            </a:r>
          </a:p>
        </p:txBody>
      </p:sp>
      <p:pic>
        <p:nvPicPr>
          <p:cNvPr id="4" name="Picture 3">
            <a:extLst>
              <a:ext uri="{FF2B5EF4-FFF2-40B4-BE49-F238E27FC236}">
                <a16:creationId xmlns:a16="http://schemas.microsoft.com/office/drawing/2014/main" id="{4B8A08B8-0614-4FBD-90FE-D1764EC3E275}"/>
              </a:ext>
            </a:extLst>
          </p:cNvPr>
          <p:cNvPicPr>
            <a:picLocks noChangeAspect="1"/>
          </p:cNvPicPr>
          <p:nvPr/>
        </p:nvPicPr>
        <p:blipFill>
          <a:blip r:embed="rId2"/>
          <a:stretch>
            <a:fillRect/>
          </a:stretch>
        </p:blipFill>
        <p:spPr>
          <a:xfrm>
            <a:off x="10820281" y="0"/>
            <a:ext cx="1371719" cy="1292464"/>
          </a:xfrm>
          <a:prstGeom prst="rect">
            <a:avLst/>
          </a:prstGeom>
        </p:spPr>
      </p:pic>
    </p:spTree>
    <p:extLst>
      <p:ext uri="{BB962C8B-B14F-4D97-AF65-F5344CB8AC3E}">
        <p14:creationId xmlns:p14="http://schemas.microsoft.com/office/powerpoint/2010/main" val="9664972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396F9-E788-4BA0-87EE-3FEB8E1C3E50}"/>
              </a:ext>
            </a:extLst>
          </p:cNvPr>
          <p:cNvSpPr>
            <a:spLocks noGrp="1"/>
          </p:cNvSpPr>
          <p:nvPr>
            <p:ph type="title"/>
          </p:nvPr>
        </p:nvSpPr>
        <p:spPr/>
        <p:txBody>
          <a:bodyPr>
            <a:normAutofit/>
          </a:bodyPr>
          <a:lstStyle/>
          <a:p>
            <a:r>
              <a:rPr lang="en-GB" sz="5400" b="1" dirty="0"/>
              <a:t>Daily Routine</a:t>
            </a:r>
          </a:p>
        </p:txBody>
      </p:sp>
      <p:sp>
        <p:nvSpPr>
          <p:cNvPr id="3" name="Content Placeholder 2">
            <a:extLst>
              <a:ext uri="{FF2B5EF4-FFF2-40B4-BE49-F238E27FC236}">
                <a16:creationId xmlns:a16="http://schemas.microsoft.com/office/drawing/2014/main" id="{91508AF8-492B-49BD-9580-A61BED469270}"/>
              </a:ext>
            </a:extLst>
          </p:cNvPr>
          <p:cNvSpPr>
            <a:spLocks noGrp="1"/>
          </p:cNvSpPr>
          <p:nvPr>
            <p:ph idx="1"/>
          </p:nvPr>
        </p:nvSpPr>
        <p:spPr/>
        <p:txBody>
          <a:bodyPr/>
          <a:lstStyle/>
          <a:p>
            <a:pPr marL="0" indent="0">
              <a:buNone/>
            </a:pPr>
            <a:r>
              <a:rPr lang="en-GB" dirty="0"/>
              <a:t>Doors open between 8.30 and 8.45</a:t>
            </a:r>
          </a:p>
          <a:p>
            <a:pPr marL="0" indent="0">
              <a:buNone/>
            </a:pPr>
            <a:r>
              <a:rPr lang="en-GB" dirty="0"/>
              <a:t>Settling Activities- Handwriting practice</a:t>
            </a:r>
          </a:p>
          <a:p>
            <a:pPr marL="0" indent="0">
              <a:buNone/>
            </a:pPr>
            <a:r>
              <a:rPr lang="en-GB" dirty="0"/>
              <a:t>Snack time </a:t>
            </a:r>
          </a:p>
          <a:p>
            <a:pPr marL="0" indent="0">
              <a:buNone/>
            </a:pPr>
            <a:r>
              <a:rPr lang="en-GB" dirty="0"/>
              <a:t>Mornings -Literacy and Numeracy </a:t>
            </a:r>
          </a:p>
          <a:p>
            <a:pPr marL="0" indent="0">
              <a:buNone/>
            </a:pPr>
            <a:r>
              <a:rPr lang="en-GB" dirty="0"/>
              <a:t>Afternoons flexible timetable </a:t>
            </a:r>
            <a:r>
              <a:rPr lang="en-GB" dirty="0" err="1"/>
              <a:t>e.g</a:t>
            </a:r>
            <a:r>
              <a:rPr lang="en-GB" dirty="0"/>
              <a:t> Forest School </a:t>
            </a:r>
          </a:p>
          <a:p>
            <a:pPr marL="0" indent="0">
              <a:buNone/>
            </a:pPr>
            <a:r>
              <a:rPr lang="en-GB" dirty="0"/>
              <a:t>Daily assembly</a:t>
            </a:r>
          </a:p>
          <a:p>
            <a:pPr marL="0" indent="0">
              <a:buNone/>
            </a:pPr>
            <a:endParaRPr lang="en-GB" dirty="0"/>
          </a:p>
        </p:txBody>
      </p:sp>
      <p:pic>
        <p:nvPicPr>
          <p:cNvPr id="4" name="Picture 3">
            <a:extLst>
              <a:ext uri="{FF2B5EF4-FFF2-40B4-BE49-F238E27FC236}">
                <a16:creationId xmlns:a16="http://schemas.microsoft.com/office/drawing/2014/main" id="{9417FED8-A491-4753-AB1C-FE14BEAC8E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44351" y="35808"/>
            <a:ext cx="1371449" cy="1290457"/>
          </a:xfrm>
          <a:prstGeom prst="rect">
            <a:avLst/>
          </a:prstGeom>
        </p:spPr>
      </p:pic>
    </p:spTree>
    <p:extLst>
      <p:ext uri="{BB962C8B-B14F-4D97-AF65-F5344CB8AC3E}">
        <p14:creationId xmlns:p14="http://schemas.microsoft.com/office/powerpoint/2010/main" val="2034378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7275-1A7D-472E-88AB-F753B1C5FFBB}"/>
              </a:ext>
            </a:extLst>
          </p:cNvPr>
          <p:cNvSpPr>
            <a:spLocks noGrp="1"/>
          </p:cNvSpPr>
          <p:nvPr>
            <p:ph type="title"/>
          </p:nvPr>
        </p:nvSpPr>
        <p:spPr/>
        <p:txBody>
          <a:bodyPr>
            <a:normAutofit/>
          </a:bodyPr>
          <a:lstStyle/>
          <a:p>
            <a:r>
              <a:rPr lang="en-GB" sz="5400" b="1" dirty="0"/>
              <a:t>PE and Forest School</a:t>
            </a:r>
          </a:p>
        </p:txBody>
      </p:sp>
      <p:sp>
        <p:nvSpPr>
          <p:cNvPr id="3" name="Content Placeholder 2">
            <a:extLst>
              <a:ext uri="{FF2B5EF4-FFF2-40B4-BE49-F238E27FC236}">
                <a16:creationId xmlns:a16="http://schemas.microsoft.com/office/drawing/2014/main" id="{F39AD4D1-E11C-4D52-9613-4FCF9B450F18}"/>
              </a:ext>
            </a:extLst>
          </p:cNvPr>
          <p:cNvSpPr>
            <a:spLocks noGrp="1"/>
          </p:cNvSpPr>
          <p:nvPr>
            <p:ph idx="1"/>
          </p:nvPr>
        </p:nvSpPr>
        <p:spPr/>
        <p:txBody>
          <a:bodyPr/>
          <a:lstStyle/>
          <a:p>
            <a:pPr marL="342900" indent="-342900"/>
            <a:r>
              <a:rPr lang="en-GB" dirty="0"/>
              <a:t>PE is every Tuesday (tbc) and Forest Schools is every Wednesday.</a:t>
            </a:r>
          </a:p>
          <a:p>
            <a:pPr marL="342900" indent="-342900"/>
            <a:r>
              <a:rPr lang="en-GB" dirty="0"/>
              <a:t>Named wellington boots to stay in school.</a:t>
            </a:r>
          </a:p>
          <a:p>
            <a:pPr marL="342900" indent="-342900"/>
            <a:r>
              <a:rPr lang="en-GB" dirty="0"/>
              <a:t>Forest school waterproofs are provided.</a:t>
            </a:r>
          </a:p>
          <a:p>
            <a:pPr marL="342900" indent="-342900"/>
            <a:r>
              <a:rPr lang="en-GB" dirty="0"/>
              <a:t>Please bring a PE kit to school that will stay here for the half term.</a:t>
            </a:r>
          </a:p>
          <a:p>
            <a:pPr marL="342900" indent="-342900"/>
            <a:r>
              <a:rPr lang="en-GB" b="1" u="sng" dirty="0"/>
              <a:t>Please name every item.</a:t>
            </a:r>
          </a:p>
          <a:p>
            <a:pPr marL="342900" indent="-342900"/>
            <a:r>
              <a:rPr lang="en-GB" dirty="0"/>
              <a:t>Reception get changed for PE at school for the first term. After that, PE kit is worn to school every (Tuesday and) Wednesday.</a:t>
            </a:r>
          </a:p>
          <a:p>
            <a:endParaRPr lang="en-GB" dirty="0"/>
          </a:p>
        </p:txBody>
      </p:sp>
      <p:pic>
        <p:nvPicPr>
          <p:cNvPr id="6" name="Picture 5">
            <a:extLst>
              <a:ext uri="{FF2B5EF4-FFF2-40B4-BE49-F238E27FC236}">
                <a16:creationId xmlns:a16="http://schemas.microsoft.com/office/drawing/2014/main" id="{2DB932C0-FA01-4F08-BAB0-DDF2BD58392E}"/>
              </a:ext>
            </a:extLst>
          </p:cNvPr>
          <p:cNvPicPr>
            <a:picLocks noChangeAspect="1"/>
          </p:cNvPicPr>
          <p:nvPr/>
        </p:nvPicPr>
        <p:blipFill>
          <a:blip r:embed="rId2"/>
          <a:stretch>
            <a:fillRect/>
          </a:stretch>
        </p:blipFill>
        <p:spPr>
          <a:xfrm>
            <a:off x="10820281" y="34805"/>
            <a:ext cx="1371719" cy="1292464"/>
          </a:xfrm>
          <a:prstGeom prst="rect">
            <a:avLst/>
          </a:prstGeom>
        </p:spPr>
      </p:pic>
    </p:spTree>
    <p:extLst>
      <p:ext uri="{BB962C8B-B14F-4D97-AF65-F5344CB8AC3E}">
        <p14:creationId xmlns:p14="http://schemas.microsoft.com/office/powerpoint/2010/main" val="2671964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FA53-8FFD-46F4-B9B4-24EF5469398F}"/>
              </a:ext>
            </a:extLst>
          </p:cNvPr>
          <p:cNvSpPr>
            <a:spLocks noGrp="1"/>
          </p:cNvSpPr>
          <p:nvPr>
            <p:ph type="title"/>
          </p:nvPr>
        </p:nvSpPr>
        <p:spPr/>
        <p:txBody>
          <a:bodyPr>
            <a:normAutofit/>
          </a:bodyPr>
          <a:lstStyle/>
          <a:p>
            <a:r>
              <a:rPr lang="en-GB" sz="5400" b="1" dirty="0"/>
              <a:t>Reward System</a:t>
            </a:r>
          </a:p>
        </p:txBody>
      </p:sp>
      <p:sp>
        <p:nvSpPr>
          <p:cNvPr id="3" name="Content Placeholder 2">
            <a:extLst>
              <a:ext uri="{FF2B5EF4-FFF2-40B4-BE49-F238E27FC236}">
                <a16:creationId xmlns:a16="http://schemas.microsoft.com/office/drawing/2014/main" id="{12124877-466A-4231-9048-30C086EDCCF9}"/>
              </a:ext>
            </a:extLst>
          </p:cNvPr>
          <p:cNvSpPr>
            <a:spLocks noGrp="1"/>
          </p:cNvSpPr>
          <p:nvPr>
            <p:ph idx="1"/>
          </p:nvPr>
        </p:nvSpPr>
        <p:spPr/>
        <p:txBody>
          <a:bodyPr/>
          <a:lstStyle/>
          <a:p>
            <a:r>
              <a:rPr lang="en-GB" dirty="0"/>
              <a:t>Focus on positive behaviour</a:t>
            </a:r>
          </a:p>
          <a:p>
            <a:r>
              <a:rPr lang="en-GB" dirty="0"/>
              <a:t>Rainbow Pieces</a:t>
            </a:r>
          </a:p>
          <a:p>
            <a:r>
              <a:rPr lang="en-GB" dirty="0"/>
              <a:t>Head teacher award</a:t>
            </a:r>
          </a:p>
          <a:p>
            <a:r>
              <a:rPr lang="en-GB" dirty="0"/>
              <a:t>Star of the Week</a:t>
            </a:r>
          </a:p>
          <a:p>
            <a:r>
              <a:rPr lang="en-GB" dirty="0"/>
              <a:t>Top Doodler (after Christmas)</a:t>
            </a:r>
          </a:p>
          <a:p>
            <a:r>
              <a:rPr lang="en-GB" dirty="0"/>
              <a:t>Manners Trophy</a:t>
            </a:r>
          </a:p>
          <a:p>
            <a:endParaRPr lang="en-GB" dirty="0"/>
          </a:p>
        </p:txBody>
      </p:sp>
      <p:pic>
        <p:nvPicPr>
          <p:cNvPr id="4" name="Picture 3">
            <a:extLst>
              <a:ext uri="{FF2B5EF4-FFF2-40B4-BE49-F238E27FC236}">
                <a16:creationId xmlns:a16="http://schemas.microsoft.com/office/drawing/2014/main" id="{68A35B34-7D20-400E-86E5-7E8E921E0E5C}"/>
              </a:ext>
            </a:extLst>
          </p:cNvPr>
          <p:cNvPicPr>
            <a:picLocks noChangeAspect="1"/>
          </p:cNvPicPr>
          <p:nvPr/>
        </p:nvPicPr>
        <p:blipFill>
          <a:blip r:embed="rId2"/>
          <a:stretch>
            <a:fillRect/>
          </a:stretch>
        </p:blipFill>
        <p:spPr>
          <a:xfrm>
            <a:off x="10820281" y="0"/>
            <a:ext cx="1371719" cy="1292464"/>
          </a:xfrm>
          <a:prstGeom prst="rect">
            <a:avLst/>
          </a:prstGeom>
        </p:spPr>
      </p:pic>
    </p:spTree>
    <p:extLst>
      <p:ext uri="{BB962C8B-B14F-4D97-AF65-F5344CB8AC3E}">
        <p14:creationId xmlns:p14="http://schemas.microsoft.com/office/powerpoint/2010/main" val="3088066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03914-6D2E-461D-AFD4-302883874BAA}"/>
              </a:ext>
            </a:extLst>
          </p:cNvPr>
          <p:cNvSpPr>
            <a:spLocks noGrp="1"/>
          </p:cNvSpPr>
          <p:nvPr>
            <p:ph type="title"/>
          </p:nvPr>
        </p:nvSpPr>
        <p:spPr/>
        <p:txBody>
          <a:bodyPr>
            <a:normAutofit/>
          </a:bodyPr>
          <a:lstStyle/>
          <a:p>
            <a:r>
              <a:rPr lang="en-GB" sz="5400" b="1" dirty="0"/>
              <a:t>Communication</a:t>
            </a:r>
          </a:p>
        </p:txBody>
      </p:sp>
      <p:sp>
        <p:nvSpPr>
          <p:cNvPr id="3" name="Content Placeholder 2">
            <a:extLst>
              <a:ext uri="{FF2B5EF4-FFF2-40B4-BE49-F238E27FC236}">
                <a16:creationId xmlns:a16="http://schemas.microsoft.com/office/drawing/2014/main" id="{393890E0-B7DA-4398-B2CA-DC7ACBCFA21D}"/>
              </a:ext>
            </a:extLst>
          </p:cNvPr>
          <p:cNvSpPr>
            <a:spLocks noGrp="1"/>
          </p:cNvSpPr>
          <p:nvPr>
            <p:ph idx="1"/>
          </p:nvPr>
        </p:nvSpPr>
        <p:spPr/>
        <p:txBody>
          <a:bodyPr/>
          <a:lstStyle/>
          <a:p>
            <a:r>
              <a:rPr lang="en-GB" dirty="0"/>
              <a:t>Open door policy – there will always be a member of staff available in the morning to take messages/pass on important information.</a:t>
            </a:r>
          </a:p>
          <a:p>
            <a:r>
              <a:rPr lang="en-GB" dirty="0"/>
              <a:t>Weekly newsletter – sent out every Monday</a:t>
            </a:r>
          </a:p>
          <a:p>
            <a:r>
              <a:rPr lang="en-GB" dirty="0"/>
              <a:t>Tapestry – messages and photographs can be added to Tapestry</a:t>
            </a:r>
          </a:p>
          <a:p>
            <a:r>
              <a:rPr lang="en-GB" dirty="0"/>
              <a:t>To arrange a meeting with class teacher please email the office </a:t>
            </a:r>
            <a:r>
              <a:rPr lang="en-GB" dirty="0">
                <a:hlinkClick r:id="rId2"/>
              </a:rPr>
              <a:t>office@speenschool.com</a:t>
            </a:r>
            <a:endParaRPr lang="en-GB" dirty="0"/>
          </a:p>
          <a:p>
            <a:r>
              <a:rPr lang="en-GB" dirty="0"/>
              <a:t>There are face to face parent evenings every term with an optional meeting and a written report in the summer term.</a:t>
            </a:r>
          </a:p>
          <a:p>
            <a:r>
              <a:rPr lang="en-GB" dirty="0"/>
              <a:t>Termly book look / stay and play sessions </a:t>
            </a:r>
          </a:p>
          <a:p>
            <a:endParaRPr lang="en-GB" dirty="0"/>
          </a:p>
        </p:txBody>
      </p:sp>
      <p:pic>
        <p:nvPicPr>
          <p:cNvPr id="4" name="Picture 3">
            <a:extLst>
              <a:ext uri="{FF2B5EF4-FFF2-40B4-BE49-F238E27FC236}">
                <a16:creationId xmlns:a16="http://schemas.microsoft.com/office/drawing/2014/main" id="{37631D66-7F14-4E74-BCE2-6AB591BBD7A2}"/>
              </a:ext>
            </a:extLst>
          </p:cNvPr>
          <p:cNvPicPr>
            <a:picLocks noChangeAspect="1"/>
          </p:cNvPicPr>
          <p:nvPr/>
        </p:nvPicPr>
        <p:blipFill>
          <a:blip r:embed="rId3"/>
          <a:stretch>
            <a:fillRect/>
          </a:stretch>
        </p:blipFill>
        <p:spPr>
          <a:xfrm>
            <a:off x="10772656" y="34805"/>
            <a:ext cx="1371719" cy="1292464"/>
          </a:xfrm>
          <a:prstGeom prst="rect">
            <a:avLst/>
          </a:prstGeom>
        </p:spPr>
      </p:pic>
    </p:spTree>
    <p:extLst>
      <p:ext uri="{BB962C8B-B14F-4D97-AF65-F5344CB8AC3E}">
        <p14:creationId xmlns:p14="http://schemas.microsoft.com/office/powerpoint/2010/main" val="3138276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CCBE8-290E-40DB-A391-E72EE8D1B94B}"/>
              </a:ext>
            </a:extLst>
          </p:cNvPr>
          <p:cNvSpPr>
            <a:spLocks noGrp="1"/>
          </p:cNvSpPr>
          <p:nvPr>
            <p:ph type="title"/>
          </p:nvPr>
        </p:nvSpPr>
        <p:spPr/>
        <p:txBody>
          <a:bodyPr>
            <a:normAutofit/>
          </a:bodyPr>
          <a:lstStyle/>
          <a:p>
            <a:r>
              <a:rPr lang="en-GB" sz="5400" b="1" dirty="0"/>
              <a:t>Curriculum</a:t>
            </a:r>
          </a:p>
        </p:txBody>
      </p:sp>
      <p:sp>
        <p:nvSpPr>
          <p:cNvPr id="3" name="Content Placeholder 2">
            <a:extLst>
              <a:ext uri="{FF2B5EF4-FFF2-40B4-BE49-F238E27FC236}">
                <a16:creationId xmlns:a16="http://schemas.microsoft.com/office/drawing/2014/main" id="{A44E3F7A-F196-491A-95D9-19F97631DACB}"/>
              </a:ext>
            </a:extLst>
          </p:cNvPr>
          <p:cNvSpPr>
            <a:spLocks noGrp="1"/>
          </p:cNvSpPr>
          <p:nvPr>
            <p:ph idx="1"/>
          </p:nvPr>
        </p:nvSpPr>
        <p:spPr/>
        <p:txBody>
          <a:bodyPr>
            <a:normAutofit fontScale="92500" lnSpcReduction="20000"/>
          </a:bodyPr>
          <a:lstStyle/>
          <a:p>
            <a:r>
              <a:rPr lang="en-GB" dirty="0"/>
              <a:t>Reception follows the EYFS curriculum</a:t>
            </a:r>
          </a:p>
          <a:p>
            <a:r>
              <a:rPr lang="en-GB" dirty="0"/>
              <a:t>17 Early Learning Goals</a:t>
            </a:r>
          </a:p>
          <a:p>
            <a:r>
              <a:rPr lang="en-GB" dirty="0"/>
              <a:t>Areas of Learning</a:t>
            </a:r>
          </a:p>
          <a:p>
            <a:pPr lvl="2">
              <a:buFont typeface="Wingdings" panose="05000000000000000000" pitchFamily="2" charset="2"/>
              <a:buChar char="Ø"/>
            </a:pPr>
            <a:r>
              <a:rPr lang="en-GB" sz="2400" dirty="0"/>
              <a:t>communication and language</a:t>
            </a:r>
          </a:p>
          <a:p>
            <a:pPr lvl="2">
              <a:buFont typeface="Wingdings" panose="05000000000000000000" pitchFamily="2" charset="2"/>
              <a:buChar char="Ø"/>
            </a:pPr>
            <a:r>
              <a:rPr lang="en-GB" sz="2400" dirty="0"/>
              <a:t>personal, social and emotional development</a:t>
            </a:r>
          </a:p>
          <a:p>
            <a:pPr lvl="2">
              <a:buFont typeface="Wingdings" panose="05000000000000000000" pitchFamily="2" charset="2"/>
              <a:buChar char="Ø"/>
            </a:pPr>
            <a:r>
              <a:rPr lang="en-GB" sz="2400" dirty="0"/>
              <a:t>physical development</a:t>
            </a:r>
          </a:p>
          <a:p>
            <a:pPr lvl="2">
              <a:buFont typeface="Wingdings" panose="05000000000000000000" pitchFamily="2" charset="2"/>
              <a:buChar char="Ø"/>
            </a:pPr>
            <a:r>
              <a:rPr lang="en-GB" sz="2400" dirty="0"/>
              <a:t>literacy</a:t>
            </a:r>
          </a:p>
          <a:p>
            <a:pPr lvl="2">
              <a:buFont typeface="Wingdings" panose="05000000000000000000" pitchFamily="2" charset="2"/>
              <a:buChar char="Ø"/>
            </a:pPr>
            <a:r>
              <a:rPr lang="en-GB" sz="2400" dirty="0"/>
              <a:t>mathematics</a:t>
            </a:r>
          </a:p>
          <a:p>
            <a:pPr lvl="2">
              <a:buFont typeface="Wingdings" panose="05000000000000000000" pitchFamily="2" charset="2"/>
              <a:buChar char="Ø"/>
            </a:pPr>
            <a:r>
              <a:rPr lang="en-GB" sz="2400" dirty="0"/>
              <a:t>understanding the world</a:t>
            </a:r>
          </a:p>
          <a:p>
            <a:pPr lvl="2">
              <a:buFont typeface="Wingdings" panose="05000000000000000000" pitchFamily="2" charset="2"/>
              <a:buChar char="Ø"/>
            </a:pPr>
            <a:r>
              <a:rPr lang="en-GB" sz="2400" dirty="0"/>
              <a:t>expressive arts and design</a:t>
            </a:r>
          </a:p>
        </p:txBody>
      </p:sp>
      <p:pic>
        <p:nvPicPr>
          <p:cNvPr id="4" name="Picture 3">
            <a:extLst>
              <a:ext uri="{FF2B5EF4-FFF2-40B4-BE49-F238E27FC236}">
                <a16:creationId xmlns:a16="http://schemas.microsoft.com/office/drawing/2014/main" id="{DA40ACE7-26AC-468D-A89C-F885BFDC97CE}"/>
              </a:ext>
            </a:extLst>
          </p:cNvPr>
          <p:cNvPicPr>
            <a:picLocks noChangeAspect="1"/>
          </p:cNvPicPr>
          <p:nvPr/>
        </p:nvPicPr>
        <p:blipFill>
          <a:blip r:embed="rId2"/>
          <a:stretch>
            <a:fillRect/>
          </a:stretch>
        </p:blipFill>
        <p:spPr>
          <a:xfrm>
            <a:off x="10744140" y="34805"/>
            <a:ext cx="1371719" cy="1292464"/>
          </a:xfrm>
          <a:prstGeom prst="rect">
            <a:avLst/>
          </a:prstGeom>
        </p:spPr>
      </p:pic>
    </p:spTree>
    <p:extLst>
      <p:ext uri="{BB962C8B-B14F-4D97-AF65-F5344CB8AC3E}">
        <p14:creationId xmlns:p14="http://schemas.microsoft.com/office/powerpoint/2010/main" val="2521535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B04B2-7C6E-4666-AB8C-C2919188361A}"/>
              </a:ext>
            </a:extLst>
          </p:cNvPr>
          <p:cNvSpPr>
            <a:spLocks noGrp="1"/>
          </p:cNvSpPr>
          <p:nvPr>
            <p:ph type="title"/>
          </p:nvPr>
        </p:nvSpPr>
        <p:spPr/>
        <p:txBody>
          <a:bodyPr>
            <a:normAutofit/>
          </a:bodyPr>
          <a:lstStyle/>
          <a:p>
            <a:r>
              <a:rPr lang="en-GB" sz="5400" b="1" dirty="0"/>
              <a:t>Curricular goals </a:t>
            </a:r>
          </a:p>
        </p:txBody>
      </p:sp>
      <p:pic>
        <p:nvPicPr>
          <p:cNvPr id="4" name="Content Placeholder 3">
            <a:extLst>
              <a:ext uri="{FF2B5EF4-FFF2-40B4-BE49-F238E27FC236}">
                <a16:creationId xmlns:a16="http://schemas.microsoft.com/office/drawing/2014/main" id="{638656D0-19CC-4A18-98B4-6AA342AACDAD}"/>
              </a:ext>
            </a:extLst>
          </p:cNvPr>
          <p:cNvPicPr>
            <a:picLocks noGrp="1" noChangeAspect="1"/>
          </p:cNvPicPr>
          <p:nvPr>
            <p:ph idx="1"/>
          </p:nvPr>
        </p:nvPicPr>
        <p:blipFill>
          <a:blip r:embed="rId2"/>
          <a:stretch>
            <a:fillRect/>
          </a:stretch>
        </p:blipFill>
        <p:spPr>
          <a:xfrm>
            <a:off x="3415796" y="2160588"/>
            <a:ext cx="3120445" cy="3881437"/>
          </a:xfrm>
          <a:prstGeom prst="rect">
            <a:avLst/>
          </a:prstGeom>
        </p:spPr>
      </p:pic>
      <p:pic>
        <p:nvPicPr>
          <p:cNvPr id="5" name="Picture 4">
            <a:extLst>
              <a:ext uri="{FF2B5EF4-FFF2-40B4-BE49-F238E27FC236}">
                <a16:creationId xmlns:a16="http://schemas.microsoft.com/office/drawing/2014/main" id="{C597405F-F5B3-47BE-9BEE-CCC386C22D8B}"/>
              </a:ext>
            </a:extLst>
          </p:cNvPr>
          <p:cNvPicPr>
            <a:picLocks noChangeAspect="1"/>
          </p:cNvPicPr>
          <p:nvPr/>
        </p:nvPicPr>
        <p:blipFill>
          <a:blip r:embed="rId3"/>
          <a:stretch>
            <a:fillRect/>
          </a:stretch>
        </p:blipFill>
        <p:spPr>
          <a:xfrm>
            <a:off x="10664892" y="102741"/>
            <a:ext cx="1377815" cy="1292464"/>
          </a:xfrm>
          <a:prstGeom prst="rect">
            <a:avLst/>
          </a:prstGeom>
        </p:spPr>
      </p:pic>
    </p:spTree>
    <p:extLst>
      <p:ext uri="{BB962C8B-B14F-4D97-AF65-F5344CB8AC3E}">
        <p14:creationId xmlns:p14="http://schemas.microsoft.com/office/powerpoint/2010/main" val="3828760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C807D-0907-41DA-BD72-8301209A7038}"/>
              </a:ext>
            </a:extLst>
          </p:cNvPr>
          <p:cNvSpPr>
            <a:spLocks noGrp="1"/>
          </p:cNvSpPr>
          <p:nvPr>
            <p:ph type="title"/>
          </p:nvPr>
        </p:nvSpPr>
        <p:spPr/>
        <p:txBody>
          <a:bodyPr>
            <a:normAutofit/>
          </a:bodyPr>
          <a:lstStyle/>
          <a:p>
            <a:r>
              <a:rPr lang="en-GB" sz="5400" b="1" dirty="0"/>
              <a:t>Phonics</a:t>
            </a:r>
          </a:p>
        </p:txBody>
      </p:sp>
      <p:sp>
        <p:nvSpPr>
          <p:cNvPr id="3" name="Content Placeholder 2">
            <a:extLst>
              <a:ext uri="{FF2B5EF4-FFF2-40B4-BE49-F238E27FC236}">
                <a16:creationId xmlns:a16="http://schemas.microsoft.com/office/drawing/2014/main" id="{F2BC9627-98E3-45F3-BE1F-D0F7244D0F16}"/>
              </a:ext>
            </a:extLst>
          </p:cNvPr>
          <p:cNvSpPr>
            <a:spLocks noGrp="1"/>
          </p:cNvSpPr>
          <p:nvPr>
            <p:ph idx="1"/>
          </p:nvPr>
        </p:nvSpPr>
        <p:spPr/>
        <p:txBody>
          <a:bodyPr/>
          <a:lstStyle/>
          <a:p>
            <a:r>
              <a:rPr lang="en-GB" dirty="0"/>
              <a:t>Taught to say their sounds and write their letters</a:t>
            </a:r>
          </a:p>
          <a:p>
            <a:r>
              <a:rPr lang="en-GB" dirty="0"/>
              <a:t>Phase 2 sounds Autumn Term </a:t>
            </a:r>
          </a:p>
          <a:p>
            <a:r>
              <a:rPr lang="en-GB" dirty="0"/>
              <a:t>Phase 3 sounds Spring Term</a:t>
            </a:r>
          </a:p>
          <a:p>
            <a:r>
              <a:rPr lang="en-GB" dirty="0"/>
              <a:t>Phonics Evening September 2025- date tbc</a:t>
            </a:r>
          </a:p>
        </p:txBody>
      </p:sp>
      <p:pic>
        <p:nvPicPr>
          <p:cNvPr id="4" name="Picture 3">
            <a:extLst>
              <a:ext uri="{FF2B5EF4-FFF2-40B4-BE49-F238E27FC236}">
                <a16:creationId xmlns:a16="http://schemas.microsoft.com/office/drawing/2014/main" id="{8F489F21-B6D3-4E9E-950D-2C246D3B0B89}"/>
              </a:ext>
            </a:extLst>
          </p:cNvPr>
          <p:cNvPicPr>
            <a:picLocks noChangeAspect="1"/>
          </p:cNvPicPr>
          <p:nvPr/>
        </p:nvPicPr>
        <p:blipFill>
          <a:blip r:embed="rId2"/>
          <a:stretch>
            <a:fillRect/>
          </a:stretch>
        </p:blipFill>
        <p:spPr>
          <a:xfrm>
            <a:off x="10763071" y="34805"/>
            <a:ext cx="1371719" cy="1292464"/>
          </a:xfrm>
          <a:prstGeom prst="rect">
            <a:avLst/>
          </a:prstGeom>
        </p:spPr>
      </p:pic>
      <p:sp>
        <p:nvSpPr>
          <p:cNvPr id="5" name="Rectangle 4">
            <a:extLst>
              <a:ext uri="{FF2B5EF4-FFF2-40B4-BE49-F238E27FC236}">
                <a16:creationId xmlns:a16="http://schemas.microsoft.com/office/drawing/2014/main" id="{3DE9207D-C649-4DE2-8281-5822FA9873DE}"/>
              </a:ext>
            </a:extLst>
          </p:cNvPr>
          <p:cNvSpPr/>
          <p:nvPr/>
        </p:nvSpPr>
        <p:spPr>
          <a:xfrm>
            <a:off x="3188152" y="3244334"/>
            <a:ext cx="237566" cy="369332"/>
          </a:xfrm>
          <a:prstGeom prst="rect">
            <a:avLst/>
          </a:prstGeom>
        </p:spPr>
        <p:txBody>
          <a:bodyPr wrap="none">
            <a:spAutoFit/>
          </a:bodyPr>
          <a:lstStyle/>
          <a:p>
            <a:r>
              <a:rPr lang="en-GB" dirty="0">
                <a:solidFill>
                  <a:srgbClr val="000000"/>
                </a:solidFill>
                <a:latin typeface="Montserrat"/>
              </a:rPr>
              <a:t> </a:t>
            </a:r>
            <a:endParaRPr lang="en-GB" dirty="0"/>
          </a:p>
        </p:txBody>
      </p:sp>
    </p:spTree>
    <p:extLst>
      <p:ext uri="{BB962C8B-B14F-4D97-AF65-F5344CB8AC3E}">
        <p14:creationId xmlns:p14="http://schemas.microsoft.com/office/powerpoint/2010/main" val="2461034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6CAE2-57EE-49B4-AD51-0B5E745EA292}"/>
              </a:ext>
            </a:extLst>
          </p:cNvPr>
          <p:cNvSpPr>
            <a:spLocks noGrp="1"/>
          </p:cNvSpPr>
          <p:nvPr>
            <p:ph type="title"/>
          </p:nvPr>
        </p:nvSpPr>
        <p:spPr/>
        <p:txBody>
          <a:bodyPr>
            <a:normAutofit/>
          </a:bodyPr>
          <a:lstStyle/>
          <a:p>
            <a:r>
              <a:rPr lang="en-GB" sz="5400" b="1" dirty="0"/>
              <a:t>Reading Books</a:t>
            </a:r>
          </a:p>
        </p:txBody>
      </p:sp>
      <p:pic>
        <p:nvPicPr>
          <p:cNvPr id="4" name="Content Placeholder 3">
            <a:extLst>
              <a:ext uri="{FF2B5EF4-FFF2-40B4-BE49-F238E27FC236}">
                <a16:creationId xmlns:a16="http://schemas.microsoft.com/office/drawing/2014/main" id="{8D79DE24-FC1F-4FAE-A02D-458EA45ECB6B}"/>
              </a:ext>
            </a:extLst>
          </p:cNvPr>
          <p:cNvPicPr>
            <a:picLocks noGrp="1" noChangeAspect="1"/>
          </p:cNvPicPr>
          <p:nvPr>
            <p:ph idx="1"/>
          </p:nvPr>
        </p:nvPicPr>
        <p:blipFill>
          <a:blip r:embed="rId2"/>
          <a:stretch>
            <a:fillRect/>
          </a:stretch>
        </p:blipFill>
        <p:spPr>
          <a:xfrm>
            <a:off x="10820281" y="0"/>
            <a:ext cx="1371719" cy="1292464"/>
          </a:xfrm>
          <a:prstGeom prst="rect">
            <a:avLst/>
          </a:prstGeom>
        </p:spPr>
      </p:pic>
      <p:sp>
        <p:nvSpPr>
          <p:cNvPr id="3" name="Rectangle 2">
            <a:extLst>
              <a:ext uri="{FF2B5EF4-FFF2-40B4-BE49-F238E27FC236}">
                <a16:creationId xmlns:a16="http://schemas.microsoft.com/office/drawing/2014/main" id="{87D8553D-2001-4A69-BD83-C6881347E3E7}"/>
              </a:ext>
            </a:extLst>
          </p:cNvPr>
          <p:cNvSpPr/>
          <p:nvPr/>
        </p:nvSpPr>
        <p:spPr>
          <a:xfrm>
            <a:off x="942680" y="2274838"/>
            <a:ext cx="10803118" cy="2246769"/>
          </a:xfrm>
          <a:prstGeom prst="rect">
            <a:avLst/>
          </a:prstGeom>
        </p:spPr>
        <p:txBody>
          <a:bodyPr wrap="square">
            <a:spAutoFit/>
          </a:bodyPr>
          <a:lstStyle/>
          <a:p>
            <a:pPr eaLnBrk="0" fontAlgn="base" hangingPunct="0">
              <a:spcBef>
                <a:spcPct val="0"/>
              </a:spcBef>
              <a:spcAft>
                <a:spcPct val="0"/>
              </a:spcAft>
              <a:buFontTx/>
              <a:buChar char="•"/>
              <a:defRPr/>
            </a:pPr>
            <a:r>
              <a:rPr lang="en-GB" altLang="en-US" sz="2800" dirty="0">
                <a:latin typeface="Calibri" panose="020F0502020204030204" pitchFamily="34" charset="0"/>
                <a:cs typeface="Calibri" panose="020F0502020204030204" pitchFamily="34" charset="0"/>
              </a:rPr>
              <a:t>Develop a love of reading. </a:t>
            </a:r>
            <a:endParaRPr lang="en-GB" altLang="en-US" sz="2800" u="sng" dirty="0">
              <a:latin typeface="Calibri" panose="020F0502020204030204" pitchFamily="34" charset="0"/>
              <a:cs typeface="Calibri" panose="020F0502020204030204" pitchFamily="34" charset="0"/>
            </a:endParaRPr>
          </a:p>
          <a:p>
            <a:pPr eaLnBrk="0" fontAlgn="base" hangingPunct="0">
              <a:spcBef>
                <a:spcPct val="0"/>
              </a:spcBef>
              <a:spcAft>
                <a:spcPct val="0"/>
              </a:spcAft>
              <a:buFontTx/>
              <a:buChar char="•"/>
              <a:defRPr/>
            </a:pPr>
            <a:r>
              <a:rPr lang="en-GB" altLang="en-US" sz="2800" dirty="0">
                <a:latin typeface="Calibri" panose="020F0502020204030204" pitchFamily="34" charset="0"/>
                <a:cs typeface="Calibri" panose="020F0502020204030204" pitchFamily="34" charset="0"/>
              </a:rPr>
              <a:t>Little Wandle Reading scheme followed though the school</a:t>
            </a:r>
          </a:p>
          <a:p>
            <a:pPr eaLnBrk="0" fontAlgn="base" hangingPunct="0">
              <a:spcBef>
                <a:spcPct val="0"/>
              </a:spcBef>
              <a:spcAft>
                <a:spcPct val="0"/>
              </a:spcAft>
              <a:buFontTx/>
              <a:buChar char="•"/>
              <a:defRPr/>
            </a:pPr>
            <a:r>
              <a:rPr lang="en-GB" altLang="en-US" sz="2800" dirty="0">
                <a:latin typeface="Calibri" panose="020F0502020204030204" pitchFamily="34" charset="0"/>
                <a:cs typeface="Calibri" panose="020F0502020204030204" pitchFamily="34" charset="0"/>
              </a:rPr>
              <a:t>Reading books- will be sent home twice a week by half term– to begin with there will be no words! (To be returned the following week)</a:t>
            </a:r>
          </a:p>
          <a:p>
            <a:pPr eaLnBrk="0" fontAlgn="base" hangingPunct="0">
              <a:spcBef>
                <a:spcPct val="0"/>
              </a:spcBef>
              <a:spcAft>
                <a:spcPct val="0"/>
              </a:spcAft>
              <a:buFontTx/>
              <a:buChar char="•"/>
              <a:defRPr/>
            </a:pPr>
            <a:r>
              <a:rPr lang="en-GB" altLang="en-US" sz="2800" dirty="0">
                <a:latin typeface="Calibri" panose="020F0502020204030204" pitchFamily="34" charset="0"/>
                <a:cs typeface="Calibri" panose="020F0502020204030204" pitchFamily="34" charset="0"/>
              </a:rPr>
              <a:t>Sharing books sent home on a Friday from the school library </a:t>
            </a:r>
          </a:p>
        </p:txBody>
      </p:sp>
    </p:spTree>
    <p:extLst>
      <p:ext uri="{BB962C8B-B14F-4D97-AF65-F5344CB8AC3E}">
        <p14:creationId xmlns:p14="http://schemas.microsoft.com/office/powerpoint/2010/main" val="2251453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0EA77-D42A-47C0-9A1B-16CA78D65A8D}"/>
              </a:ext>
            </a:extLst>
          </p:cNvPr>
          <p:cNvSpPr>
            <a:spLocks noGrp="1"/>
          </p:cNvSpPr>
          <p:nvPr>
            <p:ph type="title"/>
          </p:nvPr>
        </p:nvSpPr>
        <p:spPr/>
        <p:txBody>
          <a:bodyPr/>
          <a:lstStyle/>
          <a:p>
            <a:r>
              <a:rPr lang="en-GB" b="1" dirty="0"/>
              <a:t>Speen School Website  </a:t>
            </a:r>
          </a:p>
        </p:txBody>
      </p:sp>
      <p:sp>
        <p:nvSpPr>
          <p:cNvPr id="4" name="Rectangle 3">
            <a:extLst>
              <a:ext uri="{FF2B5EF4-FFF2-40B4-BE49-F238E27FC236}">
                <a16:creationId xmlns:a16="http://schemas.microsoft.com/office/drawing/2014/main" id="{FEBA586A-A86E-4F5D-815C-F2C0BDBC099B}"/>
              </a:ext>
            </a:extLst>
          </p:cNvPr>
          <p:cNvSpPr/>
          <p:nvPr/>
        </p:nvSpPr>
        <p:spPr>
          <a:xfrm>
            <a:off x="936396" y="1760704"/>
            <a:ext cx="10417404" cy="1815882"/>
          </a:xfrm>
          <a:prstGeom prst="rect">
            <a:avLst/>
          </a:prstGeom>
        </p:spPr>
        <p:txBody>
          <a:bodyPr wrap="square">
            <a:spAutoFit/>
          </a:bodyPr>
          <a:lstStyle/>
          <a:p>
            <a:pPr marL="457200" indent="-457200">
              <a:buFont typeface="Arial" panose="020B0604020202020204" pitchFamily="34" charset="0"/>
              <a:buChar char="•"/>
            </a:pPr>
            <a:r>
              <a:rPr lang="en-GB" sz="2800" dirty="0"/>
              <a:t>Topic Knowledge Organisers</a:t>
            </a:r>
          </a:p>
          <a:p>
            <a:pPr marL="457200" indent="-457200">
              <a:buFont typeface="Arial" panose="020B0604020202020204" pitchFamily="34" charset="0"/>
              <a:buChar char="•"/>
            </a:pPr>
            <a:r>
              <a:rPr lang="en-GB" sz="2800" dirty="0"/>
              <a:t>Curriculum Overviews</a:t>
            </a:r>
          </a:p>
          <a:p>
            <a:pPr marL="457200" indent="-457200">
              <a:buFont typeface="Arial" panose="020B0604020202020204" pitchFamily="34" charset="0"/>
              <a:buChar char="•"/>
            </a:pPr>
            <a:r>
              <a:rPr lang="en-GB" sz="2800" dirty="0"/>
              <a:t>Weekly Diary</a:t>
            </a:r>
          </a:p>
          <a:p>
            <a:pPr marL="457200" indent="-457200">
              <a:buFont typeface="Arial" panose="020B0604020202020204" pitchFamily="34" charset="0"/>
              <a:buChar char="•"/>
            </a:pPr>
            <a:r>
              <a:rPr lang="en-GB" sz="2800" dirty="0"/>
              <a:t>Resources to support at home</a:t>
            </a:r>
          </a:p>
        </p:txBody>
      </p:sp>
    </p:spTree>
    <p:extLst>
      <p:ext uri="{BB962C8B-B14F-4D97-AF65-F5344CB8AC3E}">
        <p14:creationId xmlns:p14="http://schemas.microsoft.com/office/powerpoint/2010/main" val="2219574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7FBE6-FB5C-45A7-91BD-95E92870D167}"/>
              </a:ext>
            </a:extLst>
          </p:cNvPr>
          <p:cNvSpPr>
            <a:spLocks noGrp="1"/>
          </p:cNvSpPr>
          <p:nvPr>
            <p:ph type="title"/>
          </p:nvPr>
        </p:nvSpPr>
        <p:spPr/>
        <p:txBody>
          <a:bodyPr>
            <a:normAutofit fontScale="90000"/>
          </a:bodyPr>
          <a:lstStyle/>
          <a:p>
            <a:r>
              <a:rPr lang="en-GB" dirty="0"/>
              <a:t>Any questions?</a:t>
            </a:r>
            <a:br>
              <a:rPr lang="en-GB" dirty="0"/>
            </a:br>
            <a:br>
              <a:rPr lang="en-GB" dirty="0"/>
            </a:br>
            <a:r>
              <a:rPr lang="en-GB" dirty="0"/>
              <a:t>Thank you for coming tonight! </a:t>
            </a:r>
          </a:p>
        </p:txBody>
      </p:sp>
    </p:spTree>
    <p:extLst>
      <p:ext uri="{BB962C8B-B14F-4D97-AF65-F5344CB8AC3E}">
        <p14:creationId xmlns:p14="http://schemas.microsoft.com/office/powerpoint/2010/main" val="100484668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2528</TotalTime>
  <Words>547</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Montserrat</vt:lpstr>
      <vt:lpstr>Trebuchet MS</vt:lpstr>
      <vt:lpstr>Wingdings</vt:lpstr>
      <vt:lpstr>Wingdings 3</vt:lpstr>
      <vt:lpstr>Facet</vt:lpstr>
      <vt:lpstr>Welcome to Speen School </vt:lpstr>
      <vt:lpstr>School Vision and Values</vt:lpstr>
      <vt:lpstr>Reception Team</vt:lpstr>
      <vt:lpstr>The best possible start for your child:</vt:lpstr>
      <vt:lpstr>What to bring to school</vt:lpstr>
      <vt:lpstr>Daily Routine</vt:lpstr>
      <vt:lpstr>PE and Forest School</vt:lpstr>
      <vt:lpstr>Reward System</vt:lpstr>
      <vt:lpstr>Communication</vt:lpstr>
      <vt:lpstr>Curriculum</vt:lpstr>
      <vt:lpstr>Curricular goals </vt:lpstr>
      <vt:lpstr>Phonics</vt:lpstr>
      <vt:lpstr>Reading Books</vt:lpstr>
      <vt:lpstr>Speen School Website  </vt:lpstr>
      <vt:lpstr>Any questions?  Thank you for coming tonight!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Davies</dc:creator>
  <cp:lastModifiedBy>Lisa Davies</cp:lastModifiedBy>
  <cp:revision>25</cp:revision>
  <dcterms:created xsi:type="dcterms:W3CDTF">2025-06-05T15:14:20Z</dcterms:created>
  <dcterms:modified xsi:type="dcterms:W3CDTF">2025-06-30T10:24:41Z</dcterms:modified>
</cp:coreProperties>
</file>