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1"/>
  </p:sldMasterIdLst>
  <p:sldIdLst>
    <p:sldId id="257" r:id="rId2"/>
    <p:sldId id="258" r:id="rId3"/>
    <p:sldId id="259" r:id="rId4"/>
    <p:sldId id="262" r:id="rId5"/>
    <p:sldId id="264" r:id="rId6"/>
    <p:sldId id="260" r:id="rId7"/>
    <p:sldId id="265" r:id="rId8"/>
    <p:sldId id="261" r:id="rId9"/>
    <p:sldId id="270" r:id="rId10"/>
    <p:sldId id="277" r:id="rId11"/>
    <p:sldId id="276" r:id="rId12"/>
    <p:sldId id="266" r:id="rId13"/>
  </p:sldIdLst>
  <p:sldSz cx="6119813" cy="4319588"/>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DE4BD"/>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4286"/>
    <p:restoredTop sz="94676"/>
  </p:normalViewPr>
  <p:slideViewPr>
    <p:cSldViewPr snapToGrid="0">
      <p:cViewPr>
        <p:scale>
          <a:sx n="145" d="100"/>
          <a:sy n="145" d="100"/>
        </p:scale>
        <p:origin x="806" y="8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458986" y="706933"/>
            <a:ext cx="5201841" cy="1503857"/>
          </a:xfrm>
        </p:spPr>
        <p:txBody>
          <a:bodyPr anchor="b"/>
          <a:lstStyle>
            <a:lvl1pPr algn="ctr">
              <a:defRPr sz="3779"/>
            </a:lvl1pPr>
          </a:lstStyle>
          <a:p>
            <a:r>
              <a:rPr lang="en-GB"/>
              <a:t>Click to edit Master title style</a:t>
            </a:r>
            <a:endParaRPr lang="en-US" dirty="0"/>
          </a:p>
        </p:txBody>
      </p:sp>
      <p:sp>
        <p:nvSpPr>
          <p:cNvPr id="3" name="Subtitle 2"/>
          <p:cNvSpPr>
            <a:spLocks noGrp="1"/>
          </p:cNvSpPr>
          <p:nvPr>
            <p:ph type="subTitle" idx="1"/>
          </p:nvPr>
        </p:nvSpPr>
        <p:spPr>
          <a:xfrm>
            <a:off x="764977" y="2268784"/>
            <a:ext cx="4589860" cy="1042900"/>
          </a:xfrm>
        </p:spPr>
        <p:txBody>
          <a:bodyPr/>
          <a:lstStyle>
            <a:lvl1pPr marL="0" indent="0" algn="ctr">
              <a:buNone/>
              <a:defRPr sz="1512"/>
            </a:lvl1pPr>
            <a:lvl2pPr marL="287990" indent="0" algn="ctr">
              <a:buNone/>
              <a:defRPr sz="1260"/>
            </a:lvl2pPr>
            <a:lvl3pPr marL="575981" indent="0" algn="ctr">
              <a:buNone/>
              <a:defRPr sz="1134"/>
            </a:lvl3pPr>
            <a:lvl4pPr marL="863971" indent="0" algn="ctr">
              <a:buNone/>
              <a:defRPr sz="1008"/>
            </a:lvl4pPr>
            <a:lvl5pPr marL="1151961" indent="0" algn="ctr">
              <a:buNone/>
              <a:defRPr sz="1008"/>
            </a:lvl5pPr>
            <a:lvl6pPr marL="1439951" indent="0" algn="ctr">
              <a:buNone/>
              <a:defRPr sz="1008"/>
            </a:lvl6pPr>
            <a:lvl7pPr marL="1727942" indent="0" algn="ctr">
              <a:buNone/>
              <a:defRPr sz="1008"/>
            </a:lvl7pPr>
            <a:lvl8pPr marL="2015932" indent="0" algn="ctr">
              <a:buNone/>
              <a:defRPr sz="1008"/>
            </a:lvl8pPr>
            <a:lvl9pPr marL="2303922" indent="0" algn="ctr">
              <a:buNone/>
              <a:defRPr sz="1008"/>
            </a:lvl9pPr>
          </a:lstStyle>
          <a:p>
            <a:r>
              <a:rPr lang="en-GB"/>
              <a:t>Click to edit Master subtitle style</a:t>
            </a:r>
            <a:endParaRPr lang="en-US" dirty="0"/>
          </a:p>
        </p:txBody>
      </p:sp>
      <p:sp>
        <p:nvSpPr>
          <p:cNvPr id="4" name="Date Placeholder 3"/>
          <p:cNvSpPr>
            <a:spLocks noGrp="1"/>
          </p:cNvSpPr>
          <p:nvPr>
            <p:ph type="dt" sz="half" idx="10"/>
          </p:nvPr>
        </p:nvSpPr>
        <p:spPr/>
        <p:txBody>
          <a:bodyPr/>
          <a:lstStyle/>
          <a:p>
            <a:fld id="{40188584-4114-2146-872C-B3F5720A8DA5}" type="datetimeFigureOut">
              <a:rPr lang="en-US" smtClean="0"/>
              <a:t>7/22/2026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40373042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40188584-4114-2146-872C-B3F5720A8DA5}" type="datetimeFigureOut">
              <a:rPr lang="en-US" smtClean="0"/>
              <a:t>7/22/2026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323711040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17550" y="1076899"/>
            <a:ext cx="5278339" cy="1796828"/>
          </a:xfrm>
        </p:spPr>
        <p:txBody>
          <a:bodyPr anchor="b"/>
          <a:lstStyle>
            <a:lvl1pPr>
              <a:defRPr sz="3779"/>
            </a:lvl1pPr>
          </a:lstStyle>
          <a:p>
            <a:r>
              <a:rPr lang="en-GB"/>
              <a:t>Click to edit Master title style</a:t>
            </a:r>
            <a:endParaRPr lang="en-US" dirty="0"/>
          </a:p>
        </p:txBody>
      </p:sp>
      <p:sp>
        <p:nvSpPr>
          <p:cNvPr id="3" name="Text Placeholder 2"/>
          <p:cNvSpPr>
            <a:spLocks noGrp="1"/>
          </p:cNvSpPr>
          <p:nvPr>
            <p:ph type="body" idx="1"/>
          </p:nvPr>
        </p:nvSpPr>
        <p:spPr>
          <a:xfrm>
            <a:off x="417550" y="2890725"/>
            <a:ext cx="5278339" cy="944910"/>
          </a:xfrm>
        </p:spPr>
        <p:txBody>
          <a:bodyPr/>
          <a:lstStyle>
            <a:lvl1pPr marL="0" indent="0">
              <a:buNone/>
              <a:defRPr sz="1512">
                <a:solidFill>
                  <a:schemeClr val="tx1">
                    <a:tint val="82000"/>
                  </a:schemeClr>
                </a:solidFill>
              </a:defRPr>
            </a:lvl1pPr>
            <a:lvl2pPr marL="287990" indent="0">
              <a:buNone/>
              <a:defRPr sz="1260">
                <a:solidFill>
                  <a:schemeClr val="tx1">
                    <a:tint val="82000"/>
                  </a:schemeClr>
                </a:solidFill>
              </a:defRPr>
            </a:lvl2pPr>
            <a:lvl3pPr marL="575981" indent="0">
              <a:buNone/>
              <a:defRPr sz="1134">
                <a:solidFill>
                  <a:schemeClr val="tx1">
                    <a:tint val="82000"/>
                  </a:schemeClr>
                </a:solidFill>
              </a:defRPr>
            </a:lvl3pPr>
            <a:lvl4pPr marL="863971" indent="0">
              <a:buNone/>
              <a:defRPr sz="1008">
                <a:solidFill>
                  <a:schemeClr val="tx1">
                    <a:tint val="82000"/>
                  </a:schemeClr>
                </a:solidFill>
              </a:defRPr>
            </a:lvl4pPr>
            <a:lvl5pPr marL="1151961" indent="0">
              <a:buNone/>
              <a:defRPr sz="1008">
                <a:solidFill>
                  <a:schemeClr val="tx1">
                    <a:tint val="82000"/>
                  </a:schemeClr>
                </a:solidFill>
              </a:defRPr>
            </a:lvl5pPr>
            <a:lvl6pPr marL="1439951" indent="0">
              <a:buNone/>
              <a:defRPr sz="1008">
                <a:solidFill>
                  <a:schemeClr val="tx1">
                    <a:tint val="82000"/>
                  </a:schemeClr>
                </a:solidFill>
              </a:defRPr>
            </a:lvl6pPr>
            <a:lvl7pPr marL="1727942" indent="0">
              <a:buNone/>
              <a:defRPr sz="1008">
                <a:solidFill>
                  <a:schemeClr val="tx1">
                    <a:tint val="82000"/>
                  </a:schemeClr>
                </a:solidFill>
              </a:defRPr>
            </a:lvl7pPr>
            <a:lvl8pPr marL="2015932" indent="0">
              <a:buNone/>
              <a:defRPr sz="1008">
                <a:solidFill>
                  <a:schemeClr val="tx1">
                    <a:tint val="82000"/>
                  </a:schemeClr>
                </a:solidFill>
              </a:defRPr>
            </a:lvl8pPr>
            <a:lvl9pPr marL="2303922" indent="0">
              <a:buNone/>
              <a:defRPr sz="1008">
                <a:solidFill>
                  <a:schemeClr val="tx1">
                    <a:tint val="82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40188584-4114-2146-872C-B3F5720A8DA5}" type="datetimeFigureOut">
              <a:rPr lang="en-US" smtClean="0"/>
              <a:t>7/22/2026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264669532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sz="half" idx="1"/>
          </p:nvPr>
        </p:nvSpPr>
        <p:spPr>
          <a:xfrm>
            <a:off x="420737" y="1149890"/>
            <a:ext cx="2600921" cy="2740739"/>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3098155" y="1149890"/>
            <a:ext cx="2600921" cy="2740739"/>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40188584-4114-2146-872C-B3F5720A8DA5}" type="datetimeFigureOut">
              <a:rPr lang="en-US" smtClean="0"/>
              <a:t>7/22/2026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22276608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21534" y="229979"/>
            <a:ext cx="5278339" cy="834921"/>
          </a:xfrm>
        </p:spPr>
        <p:txBody>
          <a:bodyPr/>
          <a:lstStyle/>
          <a:p>
            <a:r>
              <a:rPr lang="en-GB"/>
              <a:t>Click to edit Master title style</a:t>
            </a:r>
            <a:endParaRPr lang="en-US" dirty="0"/>
          </a:p>
        </p:txBody>
      </p:sp>
      <p:sp>
        <p:nvSpPr>
          <p:cNvPr id="3" name="Text Placeholder 2"/>
          <p:cNvSpPr>
            <a:spLocks noGrp="1"/>
          </p:cNvSpPr>
          <p:nvPr>
            <p:ph type="body" idx="1"/>
          </p:nvPr>
        </p:nvSpPr>
        <p:spPr>
          <a:xfrm>
            <a:off x="421535" y="1058899"/>
            <a:ext cx="2588967" cy="518950"/>
          </a:xfrm>
        </p:spPr>
        <p:txBody>
          <a:bodyPr anchor="b"/>
          <a:lstStyle>
            <a:lvl1pPr marL="0" indent="0">
              <a:buNone/>
              <a:defRPr sz="1512" b="1"/>
            </a:lvl1pPr>
            <a:lvl2pPr marL="287990" indent="0">
              <a:buNone/>
              <a:defRPr sz="1260" b="1"/>
            </a:lvl2pPr>
            <a:lvl3pPr marL="575981" indent="0">
              <a:buNone/>
              <a:defRPr sz="1134" b="1"/>
            </a:lvl3pPr>
            <a:lvl4pPr marL="863971" indent="0">
              <a:buNone/>
              <a:defRPr sz="1008" b="1"/>
            </a:lvl4pPr>
            <a:lvl5pPr marL="1151961" indent="0">
              <a:buNone/>
              <a:defRPr sz="1008" b="1"/>
            </a:lvl5pPr>
            <a:lvl6pPr marL="1439951" indent="0">
              <a:buNone/>
              <a:defRPr sz="1008" b="1"/>
            </a:lvl6pPr>
            <a:lvl7pPr marL="1727942" indent="0">
              <a:buNone/>
              <a:defRPr sz="1008" b="1"/>
            </a:lvl7pPr>
            <a:lvl8pPr marL="2015932" indent="0">
              <a:buNone/>
              <a:defRPr sz="1008" b="1"/>
            </a:lvl8pPr>
            <a:lvl9pPr marL="2303922" indent="0">
              <a:buNone/>
              <a:defRPr sz="1008" b="1"/>
            </a:lvl9pPr>
          </a:lstStyle>
          <a:p>
            <a:pPr lvl="0"/>
            <a:r>
              <a:rPr lang="en-GB"/>
              <a:t>Click to edit Master text styles</a:t>
            </a:r>
          </a:p>
        </p:txBody>
      </p:sp>
      <p:sp>
        <p:nvSpPr>
          <p:cNvPr id="4" name="Content Placeholder 3"/>
          <p:cNvSpPr>
            <a:spLocks noGrp="1"/>
          </p:cNvSpPr>
          <p:nvPr>
            <p:ph sz="half" idx="2"/>
          </p:nvPr>
        </p:nvSpPr>
        <p:spPr>
          <a:xfrm>
            <a:off x="421535" y="1577849"/>
            <a:ext cx="2588967" cy="2320779"/>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3098155" y="1058899"/>
            <a:ext cx="2601718" cy="518950"/>
          </a:xfrm>
        </p:spPr>
        <p:txBody>
          <a:bodyPr anchor="b"/>
          <a:lstStyle>
            <a:lvl1pPr marL="0" indent="0">
              <a:buNone/>
              <a:defRPr sz="1512" b="1"/>
            </a:lvl1pPr>
            <a:lvl2pPr marL="287990" indent="0">
              <a:buNone/>
              <a:defRPr sz="1260" b="1"/>
            </a:lvl2pPr>
            <a:lvl3pPr marL="575981" indent="0">
              <a:buNone/>
              <a:defRPr sz="1134" b="1"/>
            </a:lvl3pPr>
            <a:lvl4pPr marL="863971" indent="0">
              <a:buNone/>
              <a:defRPr sz="1008" b="1"/>
            </a:lvl4pPr>
            <a:lvl5pPr marL="1151961" indent="0">
              <a:buNone/>
              <a:defRPr sz="1008" b="1"/>
            </a:lvl5pPr>
            <a:lvl6pPr marL="1439951" indent="0">
              <a:buNone/>
              <a:defRPr sz="1008" b="1"/>
            </a:lvl6pPr>
            <a:lvl7pPr marL="1727942" indent="0">
              <a:buNone/>
              <a:defRPr sz="1008" b="1"/>
            </a:lvl7pPr>
            <a:lvl8pPr marL="2015932" indent="0">
              <a:buNone/>
              <a:defRPr sz="1008" b="1"/>
            </a:lvl8pPr>
            <a:lvl9pPr marL="2303922" indent="0">
              <a:buNone/>
              <a:defRPr sz="1008" b="1"/>
            </a:lvl9pPr>
          </a:lstStyle>
          <a:p>
            <a:pPr lvl="0"/>
            <a:r>
              <a:rPr lang="en-GB"/>
              <a:t>Click to edit Master text styles</a:t>
            </a:r>
          </a:p>
        </p:txBody>
      </p:sp>
      <p:sp>
        <p:nvSpPr>
          <p:cNvPr id="6" name="Content Placeholder 5"/>
          <p:cNvSpPr>
            <a:spLocks noGrp="1"/>
          </p:cNvSpPr>
          <p:nvPr>
            <p:ph sz="quarter" idx="4"/>
          </p:nvPr>
        </p:nvSpPr>
        <p:spPr>
          <a:xfrm>
            <a:off x="3098155" y="1577849"/>
            <a:ext cx="2601718" cy="2320779"/>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40188584-4114-2146-872C-B3F5720A8DA5}" type="datetimeFigureOut">
              <a:rPr lang="en-US" smtClean="0"/>
              <a:t>7/22/2026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28090831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Date Placeholder 2"/>
          <p:cNvSpPr>
            <a:spLocks noGrp="1"/>
          </p:cNvSpPr>
          <p:nvPr>
            <p:ph type="dt" sz="half" idx="10"/>
          </p:nvPr>
        </p:nvSpPr>
        <p:spPr/>
        <p:txBody>
          <a:bodyPr/>
          <a:lstStyle/>
          <a:p>
            <a:fld id="{40188584-4114-2146-872C-B3F5720A8DA5}" type="datetimeFigureOut">
              <a:rPr lang="en-US" smtClean="0"/>
              <a:t>7/22/2026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74040991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0188584-4114-2146-872C-B3F5720A8DA5}" type="datetimeFigureOut">
              <a:rPr lang="en-US" smtClean="0"/>
              <a:t>7/22/2026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127657284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21534" y="287972"/>
            <a:ext cx="1973799" cy="1007904"/>
          </a:xfrm>
        </p:spPr>
        <p:txBody>
          <a:bodyPr anchor="b"/>
          <a:lstStyle>
            <a:lvl1pPr>
              <a:defRPr sz="2016"/>
            </a:lvl1pPr>
          </a:lstStyle>
          <a:p>
            <a:r>
              <a:rPr lang="en-GB"/>
              <a:t>Click to edit Master title style</a:t>
            </a:r>
            <a:endParaRPr lang="en-US" dirty="0"/>
          </a:p>
        </p:txBody>
      </p:sp>
      <p:sp>
        <p:nvSpPr>
          <p:cNvPr id="3" name="Content Placeholder 2"/>
          <p:cNvSpPr>
            <a:spLocks noGrp="1"/>
          </p:cNvSpPr>
          <p:nvPr>
            <p:ph idx="1"/>
          </p:nvPr>
        </p:nvSpPr>
        <p:spPr>
          <a:xfrm>
            <a:off x="2601718" y="621942"/>
            <a:ext cx="3098155" cy="3069707"/>
          </a:xfrm>
        </p:spPr>
        <p:txBody>
          <a:bodyPr/>
          <a:lstStyle>
            <a:lvl1pPr>
              <a:defRPr sz="2016"/>
            </a:lvl1pPr>
            <a:lvl2pPr>
              <a:defRPr sz="1764"/>
            </a:lvl2pPr>
            <a:lvl3pPr>
              <a:defRPr sz="1512"/>
            </a:lvl3pPr>
            <a:lvl4pPr>
              <a:defRPr sz="1260"/>
            </a:lvl4pPr>
            <a:lvl5pPr>
              <a:defRPr sz="1260"/>
            </a:lvl5pPr>
            <a:lvl6pPr>
              <a:defRPr sz="1260"/>
            </a:lvl6pPr>
            <a:lvl7pPr>
              <a:defRPr sz="1260"/>
            </a:lvl7pPr>
            <a:lvl8pPr>
              <a:defRPr sz="1260"/>
            </a:lvl8pPr>
            <a:lvl9pPr>
              <a:defRPr sz="126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421534" y="1295877"/>
            <a:ext cx="1973799" cy="2400771"/>
          </a:xfrm>
        </p:spPr>
        <p:txBody>
          <a:bodyPr/>
          <a:lstStyle>
            <a:lvl1pPr marL="0" indent="0">
              <a:buNone/>
              <a:defRPr sz="1008"/>
            </a:lvl1pPr>
            <a:lvl2pPr marL="287990" indent="0">
              <a:buNone/>
              <a:defRPr sz="882"/>
            </a:lvl2pPr>
            <a:lvl3pPr marL="575981" indent="0">
              <a:buNone/>
              <a:defRPr sz="756"/>
            </a:lvl3pPr>
            <a:lvl4pPr marL="863971" indent="0">
              <a:buNone/>
              <a:defRPr sz="630"/>
            </a:lvl4pPr>
            <a:lvl5pPr marL="1151961" indent="0">
              <a:buNone/>
              <a:defRPr sz="630"/>
            </a:lvl5pPr>
            <a:lvl6pPr marL="1439951" indent="0">
              <a:buNone/>
              <a:defRPr sz="630"/>
            </a:lvl6pPr>
            <a:lvl7pPr marL="1727942" indent="0">
              <a:buNone/>
              <a:defRPr sz="630"/>
            </a:lvl7pPr>
            <a:lvl8pPr marL="2015932" indent="0">
              <a:buNone/>
              <a:defRPr sz="630"/>
            </a:lvl8pPr>
            <a:lvl9pPr marL="2303922" indent="0">
              <a:buNone/>
              <a:defRPr sz="630"/>
            </a:lvl9pPr>
          </a:lstStyle>
          <a:p>
            <a:pPr lvl="0"/>
            <a:r>
              <a:rPr lang="en-GB"/>
              <a:t>Click to edit Master text styles</a:t>
            </a:r>
          </a:p>
        </p:txBody>
      </p:sp>
      <p:sp>
        <p:nvSpPr>
          <p:cNvPr id="5" name="Date Placeholder 4"/>
          <p:cNvSpPr>
            <a:spLocks noGrp="1"/>
          </p:cNvSpPr>
          <p:nvPr>
            <p:ph type="dt" sz="half" idx="10"/>
          </p:nvPr>
        </p:nvSpPr>
        <p:spPr/>
        <p:txBody>
          <a:bodyPr/>
          <a:lstStyle/>
          <a:p>
            <a:fld id="{40188584-4114-2146-872C-B3F5720A8DA5}" type="datetimeFigureOut">
              <a:rPr lang="en-US" smtClean="0"/>
              <a:t>7/22/2026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267526996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21534" y="287972"/>
            <a:ext cx="1973799" cy="1007904"/>
          </a:xfrm>
        </p:spPr>
        <p:txBody>
          <a:bodyPr anchor="b"/>
          <a:lstStyle>
            <a:lvl1pPr>
              <a:defRPr sz="2016"/>
            </a:lvl1pPr>
          </a:lstStyle>
          <a:p>
            <a:r>
              <a:rPr lang="en-GB"/>
              <a:t>Click to edit Master title style</a:t>
            </a:r>
            <a:endParaRPr lang="en-US" dirty="0"/>
          </a:p>
        </p:txBody>
      </p:sp>
      <p:sp>
        <p:nvSpPr>
          <p:cNvPr id="3" name="Picture Placeholder 2"/>
          <p:cNvSpPr>
            <a:spLocks noGrp="1" noChangeAspect="1"/>
          </p:cNvSpPr>
          <p:nvPr>
            <p:ph type="pic" idx="1"/>
          </p:nvPr>
        </p:nvSpPr>
        <p:spPr>
          <a:xfrm>
            <a:off x="2601718" y="621942"/>
            <a:ext cx="3098155" cy="3069707"/>
          </a:xfrm>
        </p:spPr>
        <p:txBody>
          <a:bodyPr anchor="t"/>
          <a:lstStyle>
            <a:lvl1pPr marL="0" indent="0">
              <a:buNone/>
              <a:defRPr sz="2016"/>
            </a:lvl1pPr>
            <a:lvl2pPr marL="287990" indent="0">
              <a:buNone/>
              <a:defRPr sz="1764"/>
            </a:lvl2pPr>
            <a:lvl3pPr marL="575981" indent="0">
              <a:buNone/>
              <a:defRPr sz="1512"/>
            </a:lvl3pPr>
            <a:lvl4pPr marL="863971" indent="0">
              <a:buNone/>
              <a:defRPr sz="1260"/>
            </a:lvl4pPr>
            <a:lvl5pPr marL="1151961" indent="0">
              <a:buNone/>
              <a:defRPr sz="1260"/>
            </a:lvl5pPr>
            <a:lvl6pPr marL="1439951" indent="0">
              <a:buNone/>
              <a:defRPr sz="1260"/>
            </a:lvl6pPr>
            <a:lvl7pPr marL="1727942" indent="0">
              <a:buNone/>
              <a:defRPr sz="1260"/>
            </a:lvl7pPr>
            <a:lvl8pPr marL="2015932" indent="0">
              <a:buNone/>
              <a:defRPr sz="1260"/>
            </a:lvl8pPr>
            <a:lvl9pPr marL="2303922" indent="0">
              <a:buNone/>
              <a:defRPr sz="1260"/>
            </a:lvl9pPr>
          </a:lstStyle>
          <a:p>
            <a:r>
              <a:rPr lang="en-GB"/>
              <a:t>Click icon to add picture</a:t>
            </a:r>
            <a:endParaRPr lang="en-US" dirty="0"/>
          </a:p>
        </p:txBody>
      </p:sp>
      <p:sp>
        <p:nvSpPr>
          <p:cNvPr id="4" name="Text Placeholder 3"/>
          <p:cNvSpPr>
            <a:spLocks noGrp="1"/>
          </p:cNvSpPr>
          <p:nvPr>
            <p:ph type="body" sz="half" idx="2"/>
          </p:nvPr>
        </p:nvSpPr>
        <p:spPr>
          <a:xfrm>
            <a:off x="421534" y="1295877"/>
            <a:ext cx="1973799" cy="2400771"/>
          </a:xfrm>
        </p:spPr>
        <p:txBody>
          <a:bodyPr/>
          <a:lstStyle>
            <a:lvl1pPr marL="0" indent="0">
              <a:buNone/>
              <a:defRPr sz="1008"/>
            </a:lvl1pPr>
            <a:lvl2pPr marL="287990" indent="0">
              <a:buNone/>
              <a:defRPr sz="882"/>
            </a:lvl2pPr>
            <a:lvl3pPr marL="575981" indent="0">
              <a:buNone/>
              <a:defRPr sz="756"/>
            </a:lvl3pPr>
            <a:lvl4pPr marL="863971" indent="0">
              <a:buNone/>
              <a:defRPr sz="630"/>
            </a:lvl4pPr>
            <a:lvl5pPr marL="1151961" indent="0">
              <a:buNone/>
              <a:defRPr sz="630"/>
            </a:lvl5pPr>
            <a:lvl6pPr marL="1439951" indent="0">
              <a:buNone/>
              <a:defRPr sz="630"/>
            </a:lvl6pPr>
            <a:lvl7pPr marL="1727942" indent="0">
              <a:buNone/>
              <a:defRPr sz="630"/>
            </a:lvl7pPr>
            <a:lvl8pPr marL="2015932" indent="0">
              <a:buNone/>
              <a:defRPr sz="630"/>
            </a:lvl8pPr>
            <a:lvl9pPr marL="2303922" indent="0">
              <a:buNone/>
              <a:defRPr sz="630"/>
            </a:lvl9pPr>
          </a:lstStyle>
          <a:p>
            <a:pPr lvl="0"/>
            <a:r>
              <a:rPr lang="en-GB"/>
              <a:t>Click to edit Master text styles</a:t>
            </a:r>
          </a:p>
        </p:txBody>
      </p:sp>
      <p:sp>
        <p:nvSpPr>
          <p:cNvPr id="5" name="Date Placeholder 4"/>
          <p:cNvSpPr>
            <a:spLocks noGrp="1"/>
          </p:cNvSpPr>
          <p:nvPr>
            <p:ph type="dt" sz="half" idx="10"/>
          </p:nvPr>
        </p:nvSpPr>
        <p:spPr/>
        <p:txBody>
          <a:bodyPr/>
          <a:lstStyle/>
          <a:p>
            <a:fld id="{40188584-4114-2146-872C-B3F5720A8DA5}" type="datetimeFigureOut">
              <a:rPr lang="en-US" smtClean="0"/>
              <a:t>7/22/2026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127309140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40188584-4114-2146-872C-B3F5720A8DA5}" type="datetimeFigureOut">
              <a:rPr lang="en-US" smtClean="0"/>
              <a:t>7/22/2026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201237197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379491" y="229978"/>
            <a:ext cx="1319585" cy="3660651"/>
          </a:xfrm>
        </p:spPr>
        <p:txBody>
          <a:bodyPr vert="eaVert"/>
          <a:lstStyle/>
          <a:p>
            <a:r>
              <a:rPr lang="en-GB"/>
              <a:t>Click to edit Master title style</a:t>
            </a:r>
            <a:endParaRPr lang="en-US" dirty="0"/>
          </a:p>
        </p:txBody>
      </p:sp>
      <p:sp>
        <p:nvSpPr>
          <p:cNvPr id="3" name="Vertical Text Placeholder 2"/>
          <p:cNvSpPr>
            <a:spLocks noGrp="1"/>
          </p:cNvSpPr>
          <p:nvPr>
            <p:ph type="body" orient="vert" idx="1"/>
          </p:nvPr>
        </p:nvSpPr>
        <p:spPr>
          <a:xfrm>
            <a:off x="420738" y="229978"/>
            <a:ext cx="3882256" cy="3660651"/>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40188584-4114-2146-872C-B3F5720A8DA5}" type="datetimeFigureOut">
              <a:rPr lang="en-US" smtClean="0"/>
              <a:t>7/22/2026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148234560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20737" y="229979"/>
            <a:ext cx="5278339" cy="834921"/>
          </a:xfrm>
          <a:prstGeom prst="rect">
            <a:avLst/>
          </a:prstGeom>
        </p:spPr>
        <p:txBody>
          <a:bodyPr vert="horz" lIns="91440" tIns="45720" rIns="91440" bIns="45720" rtlCol="0" anchor="ctr">
            <a:normAutofit/>
          </a:bodyPr>
          <a:lstStyle/>
          <a:p>
            <a:r>
              <a:rPr lang="en-GB"/>
              <a:t>Click to edit Master title style</a:t>
            </a:r>
            <a:endParaRPr lang="en-US" dirty="0"/>
          </a:p>
        </p:txBody>
      </p:sp>
      <p:sp>
        <p:nvSpPr>
          <p:cNvPr id="3" name="Text Placeholder 2"/>
          <p:cNvSpPr>
            <a:spLocks noGrp="1"/>
          </p:cNvSpPr>
          <p:nvPr>
            <p:ph type="body" idx="1"/>
          </p:nvPr>
        </p:nvSpPr>
        <p:spPr>
          <a:xfrm>
            <a:off x="420737" y="1149890"/>
            <a:ext cx="5278339" cy="2740739"/>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a:off x="420737" y="4003619"/>
            <a:ext cx="1376958" cy="229978"/>
          </a:xfrm>
          <a:prstGeom prst="rect">
            <a:avLst/>
          </a:prstGeom>
        </p:spPr>
        <p:txBody>
          <a:bodyPr vert="horz" lIns="91440" tIns="45720" rIns="91440" bIns="45720" rtlCol="0" anchor="ctr"/>
          <a:lstStyle>
            <a:lvl1pPr algn="l">
              <a:defRPr sz="756">
                <a:solidFill>
                  <a:schemeClr val="tx1">
                    <a:tint val="82000"/>
                  </a:schemeClr>
                </a:solidFill>
              </a:defRPr>
            </a:lvl1pPr>
          </a:lstStyle>
          <a:p>
            <a:fld id="{40188584-4114-2146-872C-B3F5720A8DA5}" type="datetimeFigureOut">
              <a:rPr lang="en-US" smtClean="0"/>
              <a:t>7/22/2026</a:t>
            </a:fld>
            <a:endParaRPr lang="en-US"/>
          </a:p>
        </p:txBody>
      </p:sp>
      <p:sp>
        <p:nvSpPr>
          <p:cNvPr id="5" name="Footer Placeholder 4"/>
          <p:cNvSpPr>
            <a:spLocks noGrp="1"/>
          </p:cNvSpPr>
          <p:nvPr>
            <p:ph type="ftr" sz="quarter" idx="3"/>
          </p:nvPr>
        </p:nvSpPr>
        <p:spPr>
          <a:xfrm>
            <a:off x="2027188" y="4003619"/>
            <a:ext cx="2065437" cy="229978"/>
          </a:xfrm>
          <a:prstGeom prst="rect">
            <a:avLst/>
          </a:prstGeom>
        </p:spPr>
        <p:txBody>
          <a:bodyPr vert="horz" lIns="91440" tIns="45720" rIns="91440" bIns="45720" rtlCol="0" anchor="ctr"/>
          <a:lstStyle>
            <a:lvl1pPr algn="ctr">
              <a:defRPr sz="756">
                <a:solidFill>
                  <a:schemeClr val="tx1">
                    <a:tint val="82000"/>
                  </a:schemeClr>
                </a:solidFill>
              </a:defRPr>
            </a:lvl1pPr>
          </a:lstStyle>
          <a:p>
            <a:endParaRPr lang="en-US"/>
          </a:p>
        </p:txBody>
      </p:sp>
      <p:sp>
        <p:nvSpPr>
          <p:cNvPr id="6" name="Slide Number Placeholder 5"/>
          <p:cNvSpPr>
            <a:spLocks noGrp="1"/>
          </p:cNvSpPr>
          <p:nvPr>
            <p:ph type="sldNum" sz="quarter" idx="4"/>
          </p:nvPr>
        </p:nvSpPr>
        <p:spPr>
          <a:xfrm>
            <a:off x="4322118" y="4003619"/>
            <a:ext cx="1376958" cy="229978"/>
          </a:xfrm>
          <a:prstGeom prst="rect">
            <a:avLst/>
          </a:prstGeom>
        </p:spPr>
        <p:txBody>
          <a:bodyPr vert="horz" lIns="91440" tIns="45720" rIns="91440" bIns="45720" rtlCol="0" anchor="ctr"/>
          <a:lstStyle>
            <a:lvl1pPr algn="r">
              <a:defRPr sz="756">
                <a:solidFill>
                  <a:schemeClr val="tx1">
                    <a:tint val="82000"/>
                  </a:schemeClr>
                </a:solidFill>
              </a:defRPr>
            </a:lvl1pPr>
          </a:lstStyle>
          <a:p>
            <a:fld id="{2690A8C1-0D60-A440-BB24-01B9C05B32CA}" type="slidenum">
              <a:rPr lang="en-US" smtClean="0"/>
              <a:t>‹#›</a:t>
            </a:fld>
            <a:endParaRPr lang="en-US"/>
          </a:p>
        </p:txBody>
      </p:sp>
    </p:spTree>
    <p:extLst>
      <p:ext uri="{BB962C8B-B14F-4D97-AF65-F5344CB8AC3E}">
        <p14:creationId xmlns:p14="http://schemas.microsoft.com/office/powerpoint/2010/main" val="3539244008"/>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575981" rtl="0" eaLnBrk="1" latinLnBrk="0" hangingPunct="1">
        <a:lnSpc>
          <a:spcPct val="90000"/>
        </a:lnSpc>
        <a:spcBef>
          <a:spcPct val="0"/>
        </a:spcBef>
        <a:buNone/>
        <a:defRPr sz="2772" kern="1200">
          <a:solidFill>
            <a:schemeClr val="tx1"/>
          </a:solidFill>
          <a:latin typeface="+mj-lt"/>
          <a:ea typeface="+mj-ea"/>
          <a:cs typeface="+mj-cs"/>
        </a:defRPr>
      </a:lvl1pPr>
    </p:titleStyle>
    <p:bodyStyle>
      <a:lvl1pPr marL="143995" indent="-143995" algn="l" defTabSz="575981" rtl="0" eaLnBrk="1" latinLnBrk="0" hangingPunct="1">
        <a:lnSpc>
          <a:spcPct val="90000"/>
        </a:lnSpc>
        <a:spcBef>
          <a:spcPts val="630"/>
        </a:spcBef>
        <a:buFont typeface="Arial" panose="020B0604020202020204" pitchFamily="34" charset="0"/>
        <a:buChar char="•"/>
        <a:defRPr sz="1764" kern="1200">
          <a:solidFill>
            <a:schemeClr val="tx1"/>
          </a:solidFill>
          <a:latin typeface="+mn-lt"/>
          <a:ea typeface="+mn-ea"/>
          <a:cs typeface="+mn-cs"/>
        </a:defRPr>
      </a:lvl1pPr>
      <a:lvl2pPr marL="431985" indent="-143995" algn="l" defTabSz="575981" rtl="0" eaLnBrk="1" latinLnBrk="0" hangingPunct="1">
        <a:lnSpc>
          <a:spcPct val="90000"/>
        </a:lnSpc>
        <a:spcBef>
          <a:spcPts val="315"/>
        </a:spcBef>
        <a:buFont typeface="Arial" panose="020B0604020202020204" pitchFamily="34" charset="0"/>
        <a:buChar char="•"/>
        <a:defRPr sz="1512" kern="1200">
          <a:solidFill>
            <a:schemeClr val="tx1"/>
          </a:solidFill>
          <a:latin typeface="+mn-lt"/>
          <a:ea typeface="+mn-ea"/>
          <a:cs typeface="+mn-cs"/>
        </a:defRPr>
      </a:lvl2pPr>
      <a:lvl3pPr marL="719976" indent="-143995" algn="l" defTabSz="575981" rtl="0" eaLnBrk="1" latinLnBrk="0" hangingPunct="1">
        <a:lnSpc>
          <a:spcPct val="90000"/>
        </a:lnSpc>
        <a:spcBef>
          <a:spcPts val="315"/>
        </a:spcBef>
        <a:buFont typeface="Arial" panose="020B0604020202020204" pitchFamily="34" charset="0"/>
        <a:buChar char="•"/>
        <a:defRPr sz="1260" kern="1200">
          <a:solidFill>
            <a:schemeClr val="tx1"/>
          </a:solidFill>
          <a:latin typeface="+mn-lt"/>
          <a:ea typeface="+mn-ea"/>
          <a:cs typeface="+mn-cs"/>
        </a:defRPr>
      </a:lvl3pPr>
      <a:lvl4pPr marL="1007966" indent="-143995" algn="l" defTabSz="575981" rtl="0" eaLnBrk="1" latinLnBrk="0" hangingPunct="1">
        <a:lnSpc>
          <a:spcPct val="90000"/>
        </a:lnSpc>
        <a:spcBef>
          <a:spcPts val="315"/>
        </a:spcBef>
        <a:buFont typeface="Arial" panose="020B0604020202020204" pitchFamily="34" charset="0"/>
        <a:buChar char="•"/>
        <a:defRPr sz="1134" kern="1200">
          <a:solidFill>
            <a:schemeClr val="tx1"/>
          </a:solidFill>
          <a:latin typeface="+mn-lt"/>
          <a:ea typeface="+mn-ea"/>
          <a:cs typeface="+mn-cs"/>
        </a:defRPr>
      </a:lvl4pPr>
      <a:lvl5pPr marL="1295956" indent="-143995" algn="l" defTabSz="575981" rtl="0" eaLnBrk="1" latinLnBrk="0" hangingPunct="1">
        <a:lnSpc>
          <a:spcPct val="90000"/>
        </a:lnSpc>
        <a:spcBef>
          <a:spcPts val="315"/>
        </a:spcBef>
        <a:buFont typeface="Arial" panose="020B0604020202020204" pitchFamily="34" charset="0"/>
        <a:buChar char="•"/>
        <a:defRPr sz="1134" kern="1200">
          <a:solidFill>
            <a:schemeClr val="tx1"/>
          </a:solidFill>
          <a:latin typeface="+mn-lt"/>
          <a:ea typeface="+mn-ea"/>
          <a:cs typeface="+mn-cs"/>
        </a:defRPr>
      </a:lvl5pPr>
      <a:lvl6pPr marL="1583947" indent="-143995" algn="l" defTabSz="575981" rtl="0" eaLnBrk="1" latinLnBrk="0" hangingPunct="1">
        <a:lnSpc>
          <a:spcPct val="90000"/>
        </a:lnSpc>
        <a:spcBef>
          <a:spcPts val="315"/>
        </a:spcBef>
        <a:buFont typeface="Arial" panose="020B0604020202020204" pitchFamily="34" charset="0"/>
        <a:buChar char="•"/>
        <a:defRPr sz="1134" kern="1200">
          <a:solidFill>
            <a:schemeClr val="tx1"/>
          </a:solidFill>
          <a:latin typeface="+mn-lt"/>
          <a:ea typeface="+mn-ea"/>
          <a:cs typeface="+mn-cs"/>
        </a:defRPr>
      </a:lvl6pPr>
      <a:lvl7pPr marL="1871937" indent="-143995" algn="l" defTabSz="575981" rtl="0" eaLnBrk="1" latinLnBrk="0" hangingPunct="1">
        <a:lnSpc>
          <a:spcPct val="90000"/>
        </a:lnSpc>
        <a:spcBef>
          <a:spcPts val="315"/>
        </a:spcBef>
        <a:buFont typeface="Arial" panose="020B0604020202020204" pitchFamily="34" charset="0"/>
        <a:buChar char="•"/>
        <a:defRPr sz="1134" kern="1200">
          <a:solidFill>
            <a:schemeClr val="tx1"/>
          </a:solidFill>
          <a:latin typeface="+mn-lt"/>
          <a:ea typeface="+mn-ea"/>
          <a:cs typeface="+mn-cs"/>
        </a:defRPr>
      </a:lvl7pPr>
      <a:lvl8pPr marL="2159927" indent="-143995" algn="l" defTabSz="575981" rtl="0" eaLnBrk="1" latinLnBrk="0" hangingPunct="1">
        <a:lnSpc>
          <a:spcPct val="90000"/>
        </a:lnSpc>
        <a:spcBef>
          <a:spcPts val="315"/>
        </a:spcBef>
        <a:buFont typeface="Arial" panose="020B0604020202020204" pitchFamily="34" charset="0"/>
        <a:buChar char="•"/>
        <a:defRPr sz="1134" kern="1200">
          <a:solidFill>
            <a:schemeClr val="tx1"/>
          </a:solidFill>
          <a:latin typeface="+mn-lt"/>
          <a:ea typeface="+mn-ea"/>
          <a:cs typeface="+mn-cs"/>
        </a:defRPr>
      </a:lvl8pPr>
      <a:lvl9pPr marL="2447917" indent="-143995" algn="l" defTabSz="575981" rtl="0" eaLnBrk="1" latinLnBrk="0" hangingPunct="1">
        <a:lnSpc>
          <a:spcPct val="90000"/>
        </a:lnSpc>
        <a:spcBef>
          <a:spcPts val="315"/>
        </a:spcBef>
        <a:buFont typeface="Arial" panose="020B0604020202020204" pitchFamily="34" charset="0"/>
        <a:buChar char="•"/>
        <a:defRPr sz="1134" kern="1200">
          <a:solidFill>
            <a:schemeClr val="tx1"/>
          </a:solidFill>
          <a:latin typeface="+mn-lt"/>
          <a:ea typeface="+mn-ea"/>
          <a:cs typeface="+mn-cs"/>
        </a:defRPr>
      </a:lvl9pPr>
    </p:bodyStyle>
    <p:otherStyle>
      <a:defPPr>
        <a:defRPr lang="en-US"/>
      </a:defPPr>
      <a:lvl1pPr marL="0" algn="l" defTabSz="575981" rtl="0" eaLnBrk="1" latinLnBrk="0" hangingPunct="1">
        <a:defRPr sz="1134" kern="1200">
          <a:solidFill>
            <a:schemeClr val="tx1"/>
          </a:solidFill>
          <a:latin typeface="+mn-lt"/>
          <a:ea typeface="+mn-ea"/>
          <a:cs typeface="+mn-cs"/>
        </a:defRPr>
      </a:lvl1pPr>
      <a:lvl2pPr marL="287990" algn="l" defTabSz="575981" rtl="0" eaLnBrk="1" latinLnBrk="0" hangingPunct="1">
        <a:defRPr sz="1134" kern="1200">
          <a:solidFill>
            <a:schemeClr val="tx1"/>
          </a:solidFill>
          <a:latin typeface="+mn-lt"/>
          <a:ea typeface="+mn-ea"/>
          <a:cs typeface="+mn-cs"/>
        </a:defRPr>
      </a:lvl2pPr>
      <a:lvl3pPr marL="575981" algn="l" defTabSz="575981" rtl="0" eaLnBrk="1" latinLnBrk="0" hangingPunct="1">
        <a:defRPr sz="1134" kern="1200">
          <a:solidFill>
            <a:schemeClr val="tx1"/>
          </a:solidFill>
          <a:latin typeface="+mn-lt"/>
          <a:ea typeface="+mn-ea"/>
          <a:cs typeface="+mn-cs"/>
        </a:defRPr>
      </a:lvl3pPr>
      <a:lvl4pPr marL="863971" algn="l" defTabSz="575981" rtl="0" eaLnBrk="1" latinLnBrk="0" hangingPunct="1">
        <a:defRPr sz="1134" kern="1200">
          <a:solidFill>
            <a:schemeClr val="tx1"/>
          </a:solidFill>
          <a:latin typeface="+mn-lt"/>
          <a:ea typeface="+mn-ea"/>
          <a:cs typeface="+mn-cs"/>
        </a:defRPr>
      </a:lvl4pPr>
      <a:lvl5pPr marL="1151961" algn="l" defTabSz="575981" rtl="0" eaLnBrk="1" latinLnBrk="0" hangingPunct="1">
        <a:defRPr sz="1134" kern="1200">
          <a:solidFill>
            <a:schemeClr val="tx1"/>
          </a:solidFill>
          <a:latin typeface="+mn-lt"/>
          <a:ea typeface="+mn-ea"/>
          <a:cs typeface="+mn-cs"/>
        </a:defRPr>
      </a:lvl5pPr>
      <a:lvl6pPr marL="1439951" algn="l" defTabSz="575981" rtl="0" eaLnBrk="1" latinLnBrk="0" hangingPunct="1">
        <a:defRPr sz="1134" kern="1200">
          <a:solidFill>
            <a:schemeClr val="tx1"/>
          </a:solidFill>
          <a:latin typeface="+mn-lt"/>
          <a:ea typeface="+mn-ea"/>
          <a:cs typeface="+mn-cs"/>
        </a:defRPr>
      </a:lvl6pPr>
      <a:lvl7pPr marL="1727942" algn="l" defTabSz="575981" rtl="0" eaLnBrk="1" latinLnBrk="0" hangingPunct="1">
        <a:defRPr sz="1134" kern="1200">
          <a:solidFill>
            <a:schemeClr val="tx1"/>
          </a:solidFill>
          <a:latin typeface="+mn-lt"/>
          <a:ea typeface="+mn-ea"/>
          <a:cs typeface="+mn-cs"/>
        </a:defRPr>
      </a:lvl7pPr>
      <a:lvl8pPr marL="2015932" algn="l" defTabSz="575981" rtl="0" eaLnBrk="1" latinLnBrk="0" hangingPunct="1">
        <a:defRPr sz="1134" kern="1200">
          <a:solidFill>
            <a:schemeClr val="tx1"/>
          </a:solidFill>
          <a:latin typeface="+mn-lt"/>
          <a:ea typeface="+mn-ea"/>
          <a:cs typeface="+mn-cs"/>
        </a:defRPr>
      </a:lvl8pPr>
      <a:lvl9pPr marL="2303922" algn="l" defTabSz="575981" rtl="0" eaLnBrk="1" latinLnBrk="0" hangingPunct="1">
        <a:defRPr sz="1134"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hyperlink" Target="https://www.gov.uk/government/publications/pe-and-sport-premium-for-primary-schools" TargetMode="External"/><Relationship Id="rId2" Type="http://schemas.openxmlformats.org/officeDocument/2006/relationships/image" Target="../media/image2.jpg"/><Relationship Id="rId1" Type="http://schemas.openxmlformats.org/officeDocument/2006/relationships/slideLayout" Target="../slideLayouts/slideLayout1.xml"/><Relationship Id="rId4" Type="http://schemas.openxmlformats.org/officeDocument/2006/relationships/hyperlink" Target="https://www.gov.uk/government/publications/pe-and-sport-premium-conditions-of-grant-2025-to-2026" TargetMode="External"/></Relationships>
</file>

<file path=ppt/slides/_rels/slide3.xml.rels><?xml version="1.0" encoding="UTF-8" standalone="yes"?>
<Relationships xmlns="http://schemas.openxmlformats.org/package/2006/relationships"><Relationship Id="rId3" Type="http://schemas.openxmlformats.org/officeDocument/2006/relationships/hyperlink" Target="https://www.swimming.org/schools/" TargetMode="External"/><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hyperlink" Target="https://www.swimming.org/schools/" TargetMode="External"/><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A collage of children playing basketball&#10;&#10;AI-generated content may be incorrect.">
            <a:extLst>
              <a:ext uri="{FF2B5EF4-FFF2-40B4-BE49-F238E27FC236}">
                <a16:creationId xmlns:a16="http://schemas.microsoft.com/office/drawing/2014/main" id="{652499ED-E288-CEDF-2747-6811C7508FA6}"/>
              </a:ext>
            </a:extLst>
          </p:cNvPr>
          <p:cNvPicPr>
            <a:picLocks noChangeAspect="1"/>
          </p:cNvPicPr>
          <p:nvPr/>
        </p:nvPicPr>
        <p:blipFill>
          <a:blip r:embed="rId2"/>
          <a:stretch>
            <a:fillRect/>
          </a:stretch>
        </p:blipFill>
        <p:spPr>
          <a:xfrm>
            <a:off x="4333" y="0"/>
            <a:ext cx="6111146" cy="4319588"/>
          </a:xfrm>
          <a:prstGeom prst="rect">
            <a:avLst/>
          </a:prstGeom>
        </p:spPr>
      </p:pic>
    </p:spTree>
    <p:extLst>
      <p:ext uri="{BB962C8B-B14F-4D97-AF65-F5344CB8AC3E}">
        <p14:creationId xmlns:p14="http://schemas.microsoft.com/office/powerpoint/2010/main" val="154535765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5C66DBE-18A7-A19C-92D3-CC996F629742}"/>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7CAAD77C-C201-D385-6F94-B57DFA3AC955}"/>
              </a:ext>
            </a:extLst>
          </p:cNvPr>
          <p:cNvPicPr>
            <a:picLocks noChangeAspect="1"/>
          </p:cNvPicPr>
          <p:nvPr/>
        </p:nvPicPr>
        <p:blipFill>
          <a:blip r:embed="rId2"/>
          <a:stretch>
            <a:fillRect/>
          </a:stretch>
        </p:blipFill>
        <p:spPr>
          <a:xfrm>
            <a:off x="0" y="-2948"/>
            <a:ext cx="6154057" cy="4325484"/>
          </a:xfrm>
          <a:prstGeom prst="rect">
            <a:avLst/>
          </a:prstGeom>
        </p:spPr>
      </p:pic>
      <p:sp>
        <p:nvSpPr>
          <p:cNvPr id="2" name="TextBox 1">
            <a:extLst>
              <a:ext uri="{FF2B5EF4-FFF2-40B4-BE49-F238E27FC236}">
                <a16:creationId xmlns:a16="http://schemas.microsoft.com/office/drawing/2014/main" id="{D74AD989-60DA-E3F8-4931-F4AB2DA34FC1}"/>
              </a:ext>
            </a:extLst>
          </p:cNvPr>
          <p:cNvSpPr txBox="1"/>
          <p:nvPr/>
        </p:nvSpPr>
        <p:spPr>
          <a:xfrm>
            <a:off x="241825" y="211597"/>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PE and sport premium monitoring and tracking form</a:t>
            </a:r>
            <a:r>
              <a:rPr lang="en-GB" sz="1200" b="1" dirty="0">
                <a:latin typeface="Calibri" panose="020F0502020204030204" pitchFamily="34" charset="0"/>
                <a:cs typeface="Calibri" panose="020F0502020204030204" pitchFamily="34" charset="0"/>
              </a:rPr>
              <a:t> </a:t>
            </a:r>
            <a:endParaRPr lang="en-US" sz="1200" b="1" dirty="0">
              <a:latin typeface="Calibri" panose="020F0502020204030204" pitchFamily="34" charset="0"/>
              <a:cs typeface="Calibri" panose="020F0502020204030204" pitchFamily="34" charset="0"/>
            </a:endParaRPr>
          </a:p>
        </p:txBody>
      </p:sp>
      <p:sp>
        <p:nvSpPr>
          <p:cNvPr id="6" name="Text Box 2">
            <a:extLst>
              <a:ext uri="{FF2B5EF4-FFF2-40B4-BE49-F238E27FC236}">
                <a16:creationId xmlns:a16="http://schemas.microsoft.com/office/drawing/2014/main" id="{E75BBE26-0E13-8E2A-5BAF-A450B00A85BD}"/>
              </a:ext>
            </a:extLst>
          </p:cNvPr>
          <p:cNvSpPr txBox="1">
            <a:spLocks noChangeArrowheads="1"/>
          </p:cNvSpPr>
          <p:nvPr/>
        </p:nvSpPr>
        <p:spPr bwMode="auto">
          <a:xfrm>
            <a:off x="241825" y="693328"/>
            <a:ext cx="5787500" cy="3424476"/>
          </a:xfrm>
          <a:prstGeom prst="rect">
            <a:avLst/>
          </a:prstGeom>
          <a:solidFill>
            <a:srgbClr val="FFFFFF"/>
          </a:solidFill>
          <a:ln w="9525">
            <a:solidFill>
              <a:schemeClr val="bg1"/>
            </a:solidFill>
            <a:miter lim="800000"/>
            <a:headEnd/>
            <a:tailEnd/>
          </a:ln>
        </p:spPr>
        <p:txBody>
          <a:bodyPr rot="0" vert="horz" wrap="square" lIns="91440" tIns="45720" rIns="91440" bIns="45720" anchor="t" anchorCtr="0">
            <a:noAutofit/>
          </a:bodyPr>
          <a:lstStyle/>
          <a:p>
            <a:pPr marL="171450" marR="419100" lvl="0" indent="-171450">
              <a:lnSpc>
                <a:spcPct val="124000"/>
              </a:lnSpc>
              <a:buFont typeface="Arial" panose="020B0604020202020204" pitchFamily="34" charset="0"/>
              <a:buChar char="•"/>
            </a:pPr>
            <a:r>
              <a:rPr lang="en-GB" sz="850" dirty="0">
                <a:effectLst/>
                <a:latin typeface="Calibri" panose="020F0502020204030204" pitchFamily="34" charset="0"/>
                <a:ea typeface="Calibri" panose="020F0502020204030204" pitchFamily="34" charset="0"/>
                <a:cs typeface="Calibri" panose="020F0502020204030204" pitchFamily="34" charset="0"/>
              </a:rPr>
              <a:t>It is intended that this template should be used as preparation for the completion of the statutory DfE PE and sport premium digital expenditure reporting return. You can upload data (including swimming) from this template onto this platform once it becomes accessible. </a:t>
            </a:r>
          </a:p>
          <a:p>
            <a:pPr marL="171450" marR="419100" lvl="0" indent="-171450">
              <a:lnSpc>
                <a:spcPct val="124000"/>
              </a:lnSpc>
              <a:buFont typeface="Arial" panose="020B0604020202020204" pitchFamily="34" charset="0"/>
              <a:buChar char="•"/>
            </a:pPr>
            <a:r>
              <a:rPr lang="en-GB" sz="850" dirty="0">
                <a:effectLst/>
                <a:latin typeface="Calibri" panose="020F0502020204030204" pitchFamily="34" charset="0"/>
                <a:ea typeface="Calibri" panose="020F0502020204030204" pitchFamily="34" charset="0"/>
                <a:cs typeface="Calibri" panose="020F0502020204030204" pitchFamily="34" charset="0"/>
              </a:rPr>
              <a:t>The template is a working document that you can amend and update during the year.</a:t>
            </a:r>
          </a:p>
          <a:p>
            <a:pPr marL="171450" marR="419100" lvl="0" indent="-171450">
              <a:lnSpc>
                <a:spcPct val="124000"/>
              </a:lnSpc>
              <a:buFont typeface="Arial" panose="020B0604020202020204" pitchFamily="34" charset="0"/>
              <a:buChar char="•"/>
            </a:pPr>
            <a:r>
              <a:rPr lang="en-GB" sz="850" dirty="0">
                <a:effectLst/>
                <a:latin typeface="Calibri" panose="020F0502020204030204" pitchFamily="34" charset="0"/>
                <a:ea typeface="Calibri" panose="020F0502020204030204" pitchFamily="34" charset="0"/>
                <a:cs typeface="Calibri" panose="020F0502020204030204" pitchFamily="34" charset="0"/>
              </a:rPr>
              <a:t>Before you decide how you are going to use the funding for this academic year you should reflect and evaluate the impact of your use of you PE and sport premium funding in 2025/26.</a:t>
            </a:r>
          </a:p>
          <a:p>
            <a:pPr marL="171450" marR="419100" lvl="0" indent="-171450">
              <a:lnSpc>
                <a:spcPct val="124000"/>
              </a:lnSpc>
              <a:buFont typeface="Arial" panose="020B0604020202020204" pitchFamily="34" charset="0"/>
              <a:buChar char="•"/>
            </a:pPr>
            <a:r>
              <a:rPr lang="en-GB" sz="850" dirty="0">
                <a:effectLst/>
                <a:latin typeface="Calibri" panose="020F0502020204030204" pitchFamily="34" charset="0"/>
                <a:ea typeface="Calibri" panose="020F0502020204030204" pitchFamily="34" charset="0"/>
                <a:cs typeface="Calibri" panose="020F0502020204030204" pitchFamily="34" charset="0"/>
              </a:rPr>
              <a:t>You should use your evaluation of last year’s funding to help you decide what to do this academic year, how you will do it, and what impact you expect it to have. </a:t>
            </a:r>
          </a:p>
          <a:p>
            <a:pPr marL="171450" marR="419100" lvl="0" indent="-171450">
              <a:lnSpc>
                <a:spcPct val="124000"/>
              </a:lnSpc>
              <a:buFont typeface="Arial" panose="020B0604020202020204" pitchFamily="34" charset="0"/>
              <a:buChar char="•"/>
            </a:pPr>
            <a:r>
              <a:rPr lang="en-GB" sz="850" dirty="0">
                <a:effectLst/>
                <a:latin typeface="Calibri" panose="020F0502020204030204" pitchFamily="34" charset="0"/>
                <a:ea typeface="Calibri" panose="020F0502020204030204" pitchFamily="34" charset="0"/>
                <a:cs typeface="Calibri" panose="020F0502020204030204" pitchFamily="34" charset="0"/>
              </a:rPr>
              <a:t>All spending of the funding must conform with the terms outlined in the conditions of grant </a:t>
            </a:r>
          </a:p>
          <a:p>
            <a:pPr marL="171450" marR="419100" lvl="0" indent="-171450">
              <a:lnSpc>
                <a:spcPct val="124000"/>
              </a:lnSpc>
              <a:buFont typeface="Arial" panose="020B0604020202020204" pitchFamily="34" charset="0"/>
              <a:buChar char="•"/>
            </a:pPr>
            <a:r>
              <a:rPr lang="en-GB" sz="850" dirty="0">
                <a:effectLst/>
                <a:latin typeface="Calibri" panose="020F0502020204030204" pitchFamily="34" charset="0"/>
                <a:ea typeface="Calibri" panose="020F0502020204030204" pitchFamily="34" charset="0"/>
                <a:cs typeface="Calibri" panose="020F0502020204030204" pitchFamily="34" charset="0"/>
              </a:rPr>
              <a:t>The summative digital expenditure reporting from June 2026 will continue to include swimming and water safety information. PE and sport premium funding can be used to provide top-up lessons, where necessary, to ensure pupils meet national curriculum swimming requirements</a:t>
            </a:r>
          </a:p>
          <a:p>
            <a:pPr marL="171450" marR="419100" lvl="0" indent="-171450">
              <a:lnSpc>
                <a:spcPct val="124000"/>
              </a:lnSpc>
              <a:buFont typeface="Arial" panose="020B0604020202020204" pitchFamily="34" charset="0"/>
              <a:buChar char="•"/>
            </a:pPr>
            <a:r>
              <a:rPr lang="en-GB" sz="850" dirty="0">
                <a:effectLst/>
                <a:latin typeface="Calibri" panose="020F0502020204030204" pitchFamily="34" charset="0"/>
                <a:ea typeface="Calibri" panose="020F0502020204030204" pitchFamily="34" charset="0"/>
                <a:cs typeface="Calibri" panose="020F0502020204030204" pitchFamily="34" charset="0"/>
              </a:rPr>
              <a:t>To ensure funding is used effectively and based on your school’s needs; guidance and examples of best practice across schools can be found here. </a:t>
            </a:r>
          </a:p>
          <a:p>
            <a:pPr marL="171450" marR="419100" lvl="0" indent="-171450">
              <a:lnSpc>
                <a:spcPct val="124000"/>
              </a:lnSpc>
              <a:buFont typeface="Arial" panose="020B0604020202020204" pitchFamily="34" charset="0"/>
              <a:buChar char="•"/>
            </a:pPr>
            <a:r>
              <a:rPr lang="en-GB" sz="850" dirty="0">
                <a:effectLst/>
                <a:latin typeface="Calibri" panose="020F0502020204030204" pitchFamily="34" charset="0"/>
                <a:ea typeface="Calibri" panose="020F0502020204030204" pitchFamily="34" charset="0"/>
                <a:cs typeface="Calibri" panose="020F0502020204030204" pitchFamily="34" charset="0"/>
              </a:rPr>
              <a:t>You must use the funding to make additional and sustainable improvements to the PE and sport in your school. </a:t>
            </a:r>
          </a:p>
          <a:p>
            <a:pPr marL="171450" marR="419100" lvl="0" indent="-171450">
              <a:lnSpc>
                <a:spcPct val="124000"/>
              </a:lnSpc>
              <a:buFont typeface="Arial" panose="020B0604020202020204" pitchFamily="34" charset="0"/>
              <a:buChar char="•"/>
            </a:pPr>
            <a:r>
              <a:rPr lang="en-GB" sz="850" dirty="0">
                <a:effectLst/>
                <a:latin typeface="Calibri" panose="020F0502020204030204" pitchFamily="34" charset="0"/>
                <a:ea typeface="Calibri" panose="020F0502020204030204" pitchFamily="34" charset="0"/>
                <a:cs typeface="Calibri" panose="020F0502020204030204" pitchFamily="34" charset="0"/>
              </a:rPr>
              <a:t>You must develop and add to the PESSPA activities that your school already offers.</a:t>
            </a:r>
          </a:p>
          <a:p>
            <a:pPr marR="312420">
              <a:lnSpc>
                <a:spcPct val="124000"/>
              </a:lnSpc>
              <a:spcBef>
                <a:spcPts val="5"/>
              </a:spcBef>
              <a:buNone/>
            </a:pPr>
            <a:endParaRPr lang="en-GB" sz="850" dirty="0">
              <a:effectLst/>
              <a:latin typeface="Calibri" panose="020F0502020204030204" pitchFamily="34" charset="0"/>
              <a:ea typeface="Calibri" panose="020F0502020204030204" pitchFamily="34" charset="0"/>
              <a:cs typeface="Calibri" panose="020F0502020204030204" pitchFamily="34" charset="0"/>
            </a:endParaRPr>
          </a:p>
          <a:p>
            <a:pPr marL="73025" marR="312420">
              <a:lnSpc>
                <a:spcPct val="124000"/>
              </a:lnSpc>
              <a:spcBef>
                <a:spcPts val="5"/>
              </a:spcBef>
              <a:buNone/>
            </a:pPr>
            <a:r>
              <a:rPr lang="en-US" sz="850" b="1" dirty="0">
                <a:effectLst/>
                <a:latin typeface="Calibri" panose="020F0502020204030204" pitchFamily="34" charset="0"/>
                <a:ea typeface="Calibri" panose="020F0502020204030204" pitchFamily="34" charset="0"/>
                <a:cs typeface="Calibri" panose="020F0502020204030204" pitchFamily="34" charset="0"/>
              </a:rPr>
              <a:t>Useful Links:</a:t>
            </a:r>
            <a:endParaRPr lang="en-GB" sz="850" b="1" dirty="0">
              <a:latin typeface="Calibri" panose="020F0502020204030204" pitchFamily="34" charset="0"/>
              <a:ea typeface="Calibri" panose="020F0502020204030204" pitchFamily="34" charset="0"/>
              <a:cs typeface="Calibri" panose="020F0502020204030204" pitchFamily="34" charset="0"/>
            </a:endParaRPr>
          </a:p>
          <a:p>
            <a:pPr marL="244475" marR="312420" indent="-171450">
              <a:lnSpc>
                <a:spcPct val="124000"/>
              </a:lnSpc>
              <a:spcBef>
                <a:spcPts val="5"/>
              </a:spcBef>
              <a:buFont typeface="Arial" panose="020B0604020202020204" pitchFamily="34" charset="0"/>
              <a:buChar char="•"/>
            </a:pPr>
            <a:r>
              <a:rPr lang="en-GB" sz="900" dirty="0">
                <a:latin typeface="Calibri" panose="020F0502020204030204" pitchFamily="34" charset="0"/>
                <a:cs typeface="Calibri" panose="020F0502020204030204" pitchFamily="34" charset="0"/>
                <a:hlinkClick r:id="rId3"/>
              </a:rPr>
              <a:t>PE and sport premium for primary schools - GOV.UK</a:t>
            </a:r>
            <a:endParaRPr lang="en-GB" sz="900" dirty="0">
              <a:latin typeface="Calibri" panose="020F0502020204030204" pitchFamily="34" charset="0"/>
              <a:cs typeface="Calibri" panose="020F0502020204030204" pitchFamily="34" charset="0"/>
            </a:endParaRPr>
          </a:p>
          <a:p>
            <a:pPr marL="244475" marR="312420" indent="-171450">
              <a:lnSpc>
                <a:spcPct val="124000"/>
              </a:lnSpc>
              <a:spcBef>
                <a:spcPts val="5"/>
              </a:spcBef>
              <a:buFont typeface="Arial" panose="020B0604020202020204" pitchFamily="34" charset="0"/>
              <a:buChar char="•"/>
            </a:pPr>
            <a:r>
              <a:rPr lang="en-GB" sz="900" dirty="0">
                <a:latin typeface="Calibri" panose="020F0502020204030204" pitchFamily="34" charset="0"/>
                <a:cs typeface="Calibri" panose="020F0502020204030204" pitchFamily="34" charset="0"/>
                <a:hlinkClick r:id="rId4"/>
              </a:rPr>
              <a:t>PE and sport premium: conditions of grant 2025 to 2026 - GOV.UK</a:t>
            </a:r>
            <a:endParaRPr lang="en-GB" sz="850" dirty="0">
              <a:effectLst/>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304948388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DD0551-469A-DEBD-2409-100B2C306D33}"/>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653D601A-6B9B-B24F-954C-6D0ACC4C5EDD}"/>
              </a:ext>
            </a:extLst>
          </p:cNvPr>
          <p:cNvPicPr>
            <a:picLocks noChangeAspect="1"/>
          </p:cNvPicPr>
          <p:nvPr/>
        </p:nvPicPr>
        <p:blipFill>
          <a:blip r:embed="rId2"/>
          <a:stretch>
            <a:fillRect/>
          </a:stretch>
        </p:blipFill>
        <p:spPr>
          <a:xfrm>
            <a:off x="-16769" y="0"/>
            <a:ext cx="6173264" cy="4322536"/>
          </a:xfrm>
          <a:prstGeom prst="rect">
            <a:avLst/>
          </a:prstGeom>
        </p:spPr>
      </p:pic>
      <p:sp>
        <p:nvSpPr>
          <p:cNvPr id="4" name="TextBox 3">
            <a:extLst>
              <a:ext uri="{FF2B5EF4-FFF2-40B4-BE49-F238E27FC236}">
                <a16:creationId xmlns:a16="http://schemas.microsoft.com/office/drawing/2014/main" id="{DBBFD564-002E-61DE-9DBD-A3D6F53646DD}"/>
              </a:ext>
            </a:extLst>
          </p:cNvPr>
          <p:cNvSpPr txBox="1"/>
          <p:nvPr/>
        </p:nvSpPr>
        <p:spPr>
          <a:xfrm>
            <a:off x="241825" y="226711"/>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Review of the last academic year (2025/2026)</a:t>
            </a:r>
          </a:p>
        </p:txBody>
      </p:sp>
      <p:sp>
        <p:nvSpPr>
          <p:cNvPr id="6" name="TextBox 5">
            <a:extLst>
              <a:ext uri="{FF2B5EF4-FFF2-40B4-BE49-F238E27FC236}">
                <a16:creationId xmlns:a16="http://schemas.microsoft.com/office/drawing/2014/main" id="{61D9F60F-F13B-1086-50C1-85D73CC0740F}"/>
              </a:ext>
            </a:extLst>
          </p:cNvPr>
          <p:cNvSpPr txBox="1"/>
          <p:nvPr/>
        </p:nvSpPr>
        <p:spPr>
          <a:xfrm>
            <a:off x="241825" y="635438"/>
            <a:ext cx="5684413" cy="893130"/>
          </a:xfrm>
          <a:prstGeom prst="rect">
            <a:avLst/>
          </a:prstGeom>
          <a:noFill/>
        </p:spPr>
        <p:txBody>
          <a:bodyPr wrap="square" rtlCol="0">
            <a:spAutoFit/>
          </a:bodyPr>
          <a:lstStyle/>
          <a:p>
            <a:pPr marL="171450" indent="-171450">
              <a:lnSpc>
                <a:spcPct val="124000"/>
              </a:lnSpc>
              <a:buFont typeface="Arial" panose="020B0604020202020204" pitchFamily="34" charset="0"/>
              <a:buChar char="•"/>
            </a:pPr>
            <a:r>
              <a:rPr lang="en-US" sz="850" dirty="0"/>
              <a:t>Take some time to reflect on your intent, implementation and impact from last academic year to celebrate your wins but to also think about improvements for the year ahead.</a:t>
            </a:r>
          </a:p>
          <a:p>
            <a:pPr marL="171450" indent="-171450">
              <a:lnSpc>
                <a:spcPct val="124000"/>
              </a:lnSpc>
              <a:buFont typeface="Arial" panose="020B0604020202020204" pitchFamily="34" charset="0"/>
              <a:buChar char="•"/>
            </a:pPr>
            <a:r>
              <a:rPr lang="en-US" sz="850" dirty="0"/>
              <a:t>You do not need to complete every box. Just record the information that is key to your school's priorities and areas of focus.</a:t>
            </a:r>
          </a:p>
          <a:p>
            <a:pPr>
              <a:lnSpc>
                <a:spcPct val="124000"/>
              </a:lnSpc>
            </a:pPr>
            <a:r>
              <a:rPr lang="en-US" sz="850" b="1" i="1" dirty="0"/>
              <a:t>Remember</a:t>
            </a:r>
            <a:r>
              <a:rPr lang="en-US" sz="850" i="1" dirty="0"/>
              <a:t> - Be clear about how you focused spending on key groups such as SEND, girls and disadvantaged pupils. </a:t>
            </a:r>
          </a:p>
        </p:txBody>
      </p:sp>
      <p:graphicFrame>
        <p:nvGraphicFramePr>
          <p:cNvPr id="10" name="Table 9">
            <a:extLst>
              <a:ext uri="{FF2B5EF4-FFF2-40B4-BE49-F238E27FC236}">
                <a16:creationId xmlns:a16="http://schemas.microsoft.com/office/drawing/2014/main" id="{065D4AC4-7957-AA62-C1A0-FE4F2CF00CA3}"/>
              </a:ext>
            </a:extLst>
          </p:cNvPr>
          <p:cNvGraphicFramePr>
            <a:graphicFrameLocks noGrp="1"/>
          </p:cNvGraphicFramePr>
          <p:nvPr>
            <p:extLst>
              <p:ext uri="{D42A27DB-BD31-4B8C-83A1-F6EECF244321}">
                <p14:modId xmlns:p14="http://schemas.microsoft.com/office/powerpoint/2010/main" val="444008332"/>
              </p:ext>
            </p:extLst>
          </p:nvPr>
        </p:nvGraphicFramePr>
        <p:xfrm>
          <a:off x="298297" y="1672071"/>
          <a:ext cx="5530128" cy="834943"/>
        </p:xfrm>
        <a:graphic>
          <a:graphicData uri="http://schemas.openxmlformats.org/drawingml/2006/table">
            <a:tbl>
              <a:tblPr firstRow="1" bandRow="1">
                <a:tableStyleId>{5C22544A-7EE6-4342-B048-85BDC9FD1C3A}</a:tableStyleId>
              </a:tblPr>
              <a:tblGrid>
                <a:gridCol w="1711987">
                  <a:extLst>
                    <a:ext uri="{9D8B030D-6E8A-4147-A177-3AD203B41FA5}">
                      <a16:colId xmlns:a16="http://schemas.microsoft.com/office/drawing/2014/main" val="1397519339"/>
                    </a:ext>
                  </a:extLst>
                </a:gridCol>
                <a:gridCol w="2010284">
                  <a:extLst>
                    <a:ext uri="{9D8B030D-6E8A-4147-A177-3AD203B41FA5}">
                      <a16:colId xmlns:a16="http://schemas.microsoft.com/office/drawing/2014/main" val="279180329"/>
                    </a:ext>
                  </a:extLst>
                </a:gridCol>
                <a:gridCol w="1807857">
                  <a:extLst>
                    <a:ext uri="{9D8B030D-6E8A-4147-A177-3AD203B41FA5}">
                      <a16:colId xmlns:a16="http://schemas.microsoft.com/office/drawing/2014/main" val="1532179531"/>
                    </a:ext>
                  </a:extLst>
                </a:gridCol>
              </a:tblGrid>
              <a:tr h="129507">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hlinkClick r:id="rId3"/>
                        </a:rPr>
                        <a:t>Swimming and Water Safety</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What went well? Supporting evidence?</a:t>
                      </a:r>
                      <a:r>
                        <a:rPr lang="en-GB" sz="700" dirty="0">
                          <a:solidFill>
                            <a:sysClr val="windowText" lastClr="000000"/>
                          </a:solidFill>
                          <a:effectLst/>
                          <a:latin typeface="Calibri" panose="020F0502020204030204" pitchFamily="34" charset="0"/>
                          <a:cs typeface="Calibri" panose="020F0502020204030204" pitchFamily="34" charset="0"/>
                        </a:rPr>
                        <a:t> </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What didn't go well? Supporting evidence? </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636823">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700" b="1" dirty="0">
                          <a:effectLst/>
                          <a:latin typeface="Calibri" panose="020F0502020204030204" pitchFamily="34" charset="0"/>
                          <a:cs typeface="Calibri" panose="020F0502020204030204" pitchFamily="34" charset="0"/>
                        </a:rPr>
                        <a:t> NA</a:t>
                      </a:r>
                      <a:endParaRPr lang="en-GB" sz="700" dirty="0">
                        <a:effectLst/>
                        <a:latin typeface="Calibri" panose="020F0502020204030204" pitchFamily="34" charset="0"/>
                        <a:ea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098148111"/>
                  </a:ext>
                </a:extLst>
              </a:tr>
            </a:tbl>
          </a:graphicData>
        </a:graphic>
      </p:graphicFrame>
    </p:spTree>
    <p:extLst>
      <p:ext uri="{BB962C8B-B14F-4D97-AF65-F5344CB8AC3E}">
        <p14:creationId xmlns:p14="http://schemas.microsoft.com/office/powerpoint/2010/main" val="19124348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DA5B673-A646-6C19-D15A-944B76414D73}"/>
            </a:ext>
          </a:extLst>
        </p:cNvPr>
        <p:cNvGrpSpPr/>
        <p:nvPr/>
      </p:nvGrpSpPr>
      <p:grpSpPr>
        <a:xfrm>
          <a:off x="0" y="0"/>
          <a:ext cx="0" cy="0"/>
          <a:chOff x="0" y="0"/>
          <a:chExt cx="0" cy="0"/>
        </a:xfrm>
      </p:grpSpPr>
      <p:pic>
        <p:nvPicPr>
          <p:cNvPr id="6" name="Picture 5" descr="A screenshot of a computer&#10;&#10;AI-generated content may be incorrect.">
            <a:extLst>
              <a:ext uri="{FF2B5EF4-FFF2-40B4-BE49-F238E27FC236}">
                <a16:creationId xmlns:a16="http://schemas.microsoft.com/office/drawing/2014/main" id="{B56A260E-BF05-0A5C-4E38-14F45B4DA304}"/>
              </a:ext>
            </a:extLst>
          </p:cNvPr>
          <p:cNvPicPr>
            <a:picLocks noChangeAspect="1"/>
          </p:cNvPicPr>
          <p:nvPr/>
        </p:nvPicPr>
        <p:blipFill>
          <a:blip r:embed="rId2"/>
          <a:stretch>
            <a:fillRect/>
          </a:stretch>
        </p:blipFill>
        <p:spPr>
          <a:xfrm>
            <a:off x="-26726" y="0"/>
            <a:ext cx="6173264" cy="4322536"/>
          </a:xfrm>
          <a:prstGeom prst="rect">
            <a:avLst/>
          </a:prstGeom>
        </p:spPr>
      </p:pic>
      <p:sp>
        <p:nvSpPr>
          <p:cNvPr id="4" name="TextBox 3">
            <a:extLst>
              <a:ext uri="{FF2B5EF4-FFF2-40B4-BE49-F238E27FC236}">
                <a16:creationId xmlns:a16="http://schemas.microsoft.com/office/drawing/2014/main" id="{58774285-6350-5F9D-309A-493EA80BAD9B}"/>
              </a:ext>
            </a:extLst>
          </p:cNvPr>
          <p:cNvSpPr txBox="1"/>
          <p:nvPr/>
        </p:nvSpPr>
        <p:spPr>
          <a:xfrm>
            <a:off x="241825" y="226711"/>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Review of the last academic year (2025/2026)</a:t>
            </a:r>
          </a:p>
        </p:txBody>
      </p:sp>
      <p:graphicFrame>
        <p:nvGraphicFramePr>
          <p:cNvPr id="5" name="Table 4">
            <a:extLst>
              <a:ext uri="{FF2B5EF4-FFF2-40B4-BE49-F238E27FC236}">
                <a16:creationId xmlns:a16="http://schemas.microsoft.com/office/drawing/2014/main" id="{BB7A6755-CF87-7230-570A-7309BBAF653F}"/>
              </a:ext>
            </a:extLst>
          </p:cNvPr>
          <p:cNvGraphicFramePr>
            <a:graphicFrameLocks noGrp="1"/>
          </p:cNvGraphicFramePr>
          <p:nvPr>
            <p:extLst>
              <p:ext uri="{D42A27DB-BD31-4B8C-83A1-F6EECF244321}">
                <p14:modId xmlns:p14="http://schemas.microsoft.com/office/powerpoint/2010/main" val="1363860126"/>
              </p:ext>
            </p:extLst>
          </p:nvPr>
        </p:nvGraphicFramePr>
        <p:xfrm>
          <a:off x="201820" y="631508"/>
          <a:ext cx="5530128" cy="3474720"/>
        </p:xfrm>
        <a:graphic>
          <a:graphicData uri="http://schemas.openxmlformats.org/drawingml/2006/table">
            <a:tbl>
              <a:tblPr firstRow="1" bandRow="1">
                <a:tableStyleId>{5C22544A-7EE6-4342-B048-85BDC9FD1C3A}</a:tableStyleId>
              </a:tblPr>
              <a:tblGrid>
                <a:gridCol w="1711987">
                  <a:extLst>
                    <a:ext uri="{9D8B030D-6E8A-4147-A177-3AD203B41FA5}">
                      <a16:colId xmlns:a16="http://schemas.microsoft.com/office/drawing/2014/main" val="1397519339"/>
                    </a:ext>
                  </a:extLst>
                </a:gridCol>
                <a:gridCol w="2010284">
                  <a:extLst>
                    <a:ext uri="{9D8B030D-6E8A-4147-A177-3AD203B41FA5}">
                      <a16:colId xmlns:a16="http://schemas.microsoft.com/office/drawing/2014/main" val="279180329"/>
                    </a:ext>
                  </a:extLst>
                </a:gridCol>
                <a:gridCol w="1807857">
                  <a:extLst>
                    <a:ext uri="{9D8B030D-6E8A-4147-A177-3AD203B41FA5}">
                      <a16:colId xmlns:a16="http://schemas.microsoft.com/office/drawing/2014/main" val="1532179531"/>
                    </a:ext>
                  </a:extLst>
                </a:gridCol>
              </a:tblGrid>
              <a:tr h="226247">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Key areas as outlined in PE and sport premium guidance</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What went well? Supporting evidence?</a:t>
                      </a:r>
                      <a:r>
                        <a:rPr lang="en-GB" sz="700" dirty="0">
                          <a:solidFill>
                            <a:sysClr val="windowText" lastClr="000000"/>
                          </a:solidFill>
                          <a:effectLst/>
                          <a:latin typeface="Calibri" panose="020F0502020204030204" pitchFamily="34" charset="0"/>
                          <a:cs typeface="Calibri" panose="020F0502020204030204" pitchFamily="34" charset="0"/>
                        </a:rPr>
                        <a:t> </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What didn't go well? Supporting evidence? </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1. </a:t>
                      </a:r>
                      <a:r>
                        <a:rPr lang="en-US" sz="700" dirty="0">
                          <a:effectLst/>
                          <a:latin typeface="Calibri" panose="020F0502020204030204" pitchFamily="34" charset="0"/>
                          <a:cs typeface="Calibri" panose="020F0502020204030204" pitchFamily="34" charset="0"/>
                        </a:rPr>
                        <a:t>Increasing confidence, knowledge and skills of all staff in teaching PE and sporting activities prioritising CPD and training where needed</a:t>
                      </a:r>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Investment in Forest School staffing increased the number of staff confident and qualified to deliver sessions, sustaining high-quality outdoor learning.</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Evidence – Governor learning walk 14</a:t>
                      </a:r>
                      <a:r>
                        <a:rPr lang="en-US" sz="700" baseline="30000" dirty="0">
                          <a:latin typeface="Calibri" panose="020F0502020204030204" pitchFamily="34" charset="0"/>
                          <a:cs typeface="Calibri" panose="020F0502020204030204" pitchFamily="34" charset="0"/>
                        </a:rPr>
                        <a:t>th</a:t>
                      </a:r>
                      <a:r>
                        <a:rPr lang="en-US" sz="700" dirty="0">
                          <a:latin typeface="Calibri" panose="020F0502020204030204" pitchFamily="34" charset="0"/>
                          <a:cs typeface="Calibri" panose="020F0502020204030204" pitchFamily="34" charset="0"/>
                        </a:rPr>
                        <a:t> July 2026</a:t>
                      </a: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The profile of forest schools needs to be further developed. </a:t>
                      </a: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098148111"/>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2. </a:t>
                      </a:r>
                      <a:r>
                        <a:rPr lang="en-US" sz="700" dirty="0">
                          <a:effectLst/>
                          <a:latin typeface="Calibri" panose="020F0502020204030204" pitchFamily="34" charset="0"/>
                          <a:cs typeface="Calibri" panose="020F0502020204030204" pitchFamily="34" charset="0"/>
                        </a:rPr>
                        <a:t>Increasing engagement of all pupils in regular physical activity and sporting activities</a:t>
                      </a:r>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A new lunchtime play scheme ensured all children accessed structured games and activities. Pupil-chosen circus, cricket and gymnastics workshops broadened engagement in physical activity.</a:t>
                      </a:r>
                    </a:p>
                    <a:p>
                      <a:endParaRPr lang="en-US" sz="70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Further development needed due to new staff.</a:t>
                      </a: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7850329"/>
                  </a:ext>
                </a:extLst>
              </a:tr>
            </a:tbl>
          </a:graphicData>
        </a:graphic>
      </p:graphicFrame>
    </p:spTree>
    <p:extLst>
      <p:ext uri="{BB962C8B-B14F-4D97-AF65-F5344CB8AC3E}">
        <p14:creationId xmlns:p14="http://schemas.microsoft.com/office/powerpoint/2010/main" val="275597750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8053B42-8C81-4DE7-625E-17DE05AD0C22}"/>
            </a:ext>
          </a:extLst>
        </p:cNvPr>
        <p:cNvGrpSpPr/>
        <p:nvPr/>
      </p:nvGrpSpPr>
      <p:grpSpPr>
        <a:xfrm>
          <a:off x="0" y="0"/>
          <a:ext cx="0" cy="0"/>
          <a:chOff x="0" y="0"/>
          <a:chExt cx="0" cy="0"/>
        </a:xfrm>
      </p:grpSpPr>
      <p:pic>
        <p:nvPicPr>
          <p:cNvPr id="6" name="Picture 5" descr="A screenshot of a computer&#10;&#10;AI-generated content may be incorrect.">
            <a:extLst>
              <a:ext uri="{FF2B5EF4-FFF2-40B4-BE49-F238E27FC236}">
                <a16:creationId xmlns:a16="http://schemas.microsoft.com/office/drawing/2014/main" id="{3AC1E9C2-1C91-6BAC-5047-CE0493D42E70}"/>
              </a:ext>
            </a:extLst>
          </p:cNvPr>
          <p:cNvPicPr>
            <a:picLocks noChangeAspect="1"/>
          </p:cNvPicPr>
          <p:nvPr/>
        </p:nvPicPr>
        <p:blipFill>
          <a:blip r:embed="rId2"/>
          <a:stretch>
            <a:fillRect/>
          </a:stretch>
        </p:blipFill>
        <p:spPr>
          <a:xfrm>
            <a:off x="-16769" y="0"/>
            <a:ext cx="6173264" cy="4322536"/>
          </a:xfrm>
          <a:prstGeom prst="rect">
            <a:avLst/>
          </a:prstGeom>
        </p:spPr>
      </p:pic>
      <p:sp>
        <p:nvSpPr>
          <p:cNvPr id="4" name="TextBox 3">
            <a:extLst>
              <a:ext uri="{FF2B5EF4-FFF2-40B4-BE49-F238E27FC236}">
                <a16:creationId xmlns:a16="http://schemas.microsoft.com/office/drawing/2014/main" id="{6E532BB3-3E8C-8C2B-D49F-407DAA50D1D2}"/>
              </a:ext>
            </a:extLst>
          </p:cNvPr>
          <p:cNvSpPr txBox="1"/>
          <p:nvPr/>
        </p:nvSpPr>
        <p:spPr>
          <a:xfrm>
            <a:off x="241825" y="226711"/>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Review of the last academic year (2025/2026)</a:t>
            </a:r>
          </a:p>
        </p:txBody>
      </p:sp>
      <p:graphicFrame>
        <p:nvGraphicFramePr>
          <p:cNvPr id="5" name="Table 4">
            <a:extLst>
              <a:ext uri="{FF2B5EF4-FFF2-40B4-BE49-F238E27FC236}">
                <a16:creationId xmlns:a16="http://schemas.microsoft.com/office/drawing/2014/main" id="{F9BDBC17-CD2E-90F4-A5E7-9D45B87765A4}"/>
              </a:ext>
            </a:extLst>
          </p:cNvPr>
          <p:cNvGraphicFramePr>
            <a:graphicFrameLocks noGrp="1"/>
          </p:cNvGraphicFramePr>
          <p:nvPr>
            <p:extLst>
              <p:ext uri="{D42A27DB-BD31-4B8C-83A1-F6EECF244321}">
                <p14:modId xmlns:p14="http://schemas.microsoft.com/office/powerpoint/2010/main" val="3271696359"/>
              </p:ext>
            </p:extLst>
          </p:nvPr>
        </p:nvGraphicFramePr>
        <p:xfrm>
          <a:off x="304799" y="633397"/>
          <a:ext cx="5530128" cy="3459480"/>
        </p:xfrm>
        <a:graphic>
          <a:graphicData uri="http://schemas.openxmlformats.org/drawingml/2006/table">
            <a:tbl>
              <a:tblPr firstRow="1" bandRow="1">
                <a:tableStyleId>{5C22544A-7EE6-4342-B048-85BDC9FD1C3A}</a:tableStyleId>
              </a:tblPr>
              <a:tblGrid>
                <a:gridCol w="1711987">
                  <a:extLst>
                    <a:ext uri="{9D8B030D-6E8A-4147-A177-3AD203B41FA5}">
                      <a16:colId xmlns:a16="http://schemas.microsoft.com/office/drawing/2014/main" val="1397519339"/>
                    </a:ext>
                  </a:extLst>
                </a:gridCol>
                <a:gridCol w="2010284">
                  <a:extLst>
                    <a:ext uri="{9D8B030D-6E8A-4147-A177-3AD203B41FA5}">
                      <a16:colId xmlns:a16="http://schemas.microsoft.com/office/drawing/2014/main" val="279180329"/>
                    </a:ext>
                  </a:extLst>
                </a:gridCol>
                <a:gridCol w="1807857">
                  <a:extLst>
                    <a:ext uri="{9D8B030D-6E8A-4147-A177-3AD203B41FA5}">
                      <a16:colId xmlns:a16="http://schemas.microsoft.com/office/drawing/2014/main" val="1532179531"/>
                    </a:ext>
                  </a:extLst>
                </a:gridCol>
              </a:tblGrid>
              <a:tr h="226247">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Key areas as outlined in PE and sport premium guidance</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What went well? Supporting evidence?</a:t>
                      </a:r>
                      <a:r>
                        <a:rPr lang="en-GB" sz="700" dirty="0">
                          <a:solidFill>
                            <a:sysClr val="windowText" lastClr="000000"/>
                          </a:solidFill>
                          <a:effectLst/>
                          <a:latin typeface="Calibri" panose="020F0502020204030204" pitchFamily="34" charset="0"/>
                          <a:cs typeface="Calibri" panose="020F0502020204030204" pitchFamily="34" charset="0"/>
                        </a:rPr>
                        <a:t> </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What didn't go well? Supporting evidence? </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3. </a:t>
                      </a:r>
                      <a:r>
                        <a:rPr lang="en-US" sz="700" b="0" dirty="0">
                          <a:effectLst/>
                          <a:latin typeface="Calibri" panose="020F0502020204030204" pitchFamily="34" charset="0"/>
                          <a:cs typeface="Calibri" panose="020F0502020204030204" pitchFamily="34" charset="0"/>
                        </a:rPr>
                        <a:t>Raising the profile of PE and sport across the school, to support whole school improvement</a:t>
                      </a:r>
                      <a:endParaRPr lang="en-US" sz="700" b="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All KS1 children performed a country dancing routine to an audience of around 300 people, and Sports Day was used to raise funds for a colour run - raising the profile of PE and sport across the school and wider community.</a:t>
                      </a: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NA</a:t>
                      </a: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098148111"/>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4. </a:t>
                      </a:r>
                      <a:r>
                        <a:rPr lang="en-US" sz="700" dirty="0">
                          <a:effectLst/>
                          <a:latin typeface="Calibri" panose="020F0502020204030204" pitchFamily="34" charset="0"/>
                          <a:cs typeface="Calibri" panose="020F0502020204030204" pitchFamily="34" charset="0"/>
                        </a:rPr>
                        <a:t>Offer a broader and more equal experience of a range of sports and physical activities to all pupils and ensure equal access to sport for boys and girls</a:t>
                      </a:r>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Circus, cricket and gymnastics workshops (chosen by pupils) broadened experience of sport. Significant investment in sensory equipment and provision has widened access to PE for pupils with SEND.</a:t>
                      </a: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Further develop the pupil voice for Sports/PE.</a:t>
                      </a: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7850329"/>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5. </a:t>
                      </a:r>
                      <a:r>
                        <a:rPr lang="en-US" sz="700" dirty="0">
                          <a:effectLst/>
                          <a:latin typeface="Calibri" panose="020F0502020204030204" pitchFamily="34" charset="0"/>
                          <a:cs typeface="Calibri" panose="020F0502020204030204" pitchFamily="34" charset="0"/>
                        </a:rPr>
                        <a:t>Increasing participation in competitive sport</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Pupils took part in cross country and football tournaments against other schools, increasing participation in competitive sport.</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Pupil survey – 95% of pupils happy with taking part in the tournaments. </a:t>
                      </a: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NA</a:t>
                      </a: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bl>
          </a:graphicData>
        </a:graphic>
      </p:graphicFrame>
    </p:spTree>
    <p:extLst>
      <p:ext uri="{BB962C8B-B14F-4D97-AF65-F5344CB8AC3E}">
        <p14:creationId xmlns:p14="http://schemas.microsoft.com/office/powerpoint/2010/main" val="221221420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69D434C-40D3-B593-20E1-7F77321E8D22}"/>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E026D05E-2A4F-B56B-D369-7D73D5C3E07D}"/>
              </a:ext>
            </a:extLst>
          </p:cNvPr>
          <p:cNvPicPr>
            <a:picLocks noChangeAspect="1"/>
          </p:cNvPicPr>
          <p:nvPr/>
        </p:nvPicPr>
        <p:blipFill>
          <a:blip r:embed="rId2"/>
          <a:stretch>
            <a:fillRect/>
          </a:stretch>
        </p:blipFill>
        <p:spPr>
          <a:xfrm>
            <a:off x="-2809" y="0"/>
            <a:ext cx="6166284" cy="4322536"/>
          </a:xfrm>
          <a:prstGeom prst="rect">
            <a:avLst/>
          </a:prstGeom>
        </p:spPr>
      </p:pic>
      <p:sp>
        <p:nvSpPr>
          <p:cNvPr id="4" name="TextBox 3">
            <a:extLst>
              <a:ext uri="{FF2B5EF4-FFF2-40B4-BE49-F238E27FC236}">
                <a16:creationId xmlns:a16="http://schemas.microsoft.com/office/drawing/2014/main" id="{5068A47E-05FA-E59E-E6B8-458180D7CF21}"/>
              </a:ext>
            </a:extLst>
          </p:cNvPr>
          <p:cNvSpPr txBox="1"/>
          <p:nvPr/>
        </p:nvSpPr>
        <p:spPr>
          <a:xfrm>
            <a:off x="241825" y="226711"/>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Aims for the next academic year (2026/2027)</a:t>
            </a:r>
          </a:p>
        </p:txBody>
      </p:sp>
      <p:sp>
        <p:nvSpPr>
          <p:cNvPr id="2" name="TextBox 1">
            <a:extLst>
              <a:ext uri="{FF2B5EF4-FFF2-40B4-BE49-F238E27FC236}">
                <a16:creationId xmlns:a16="http://schemas.microsoft.com/office/drawing/2014/main" id="{DF6A6CD2-88E8-9610-81B4-3451EA6069CB}"/>
              </a:ext>
            </a:extLst>
          </p:cNvPr>
          <p:cNvSpPr txBox="1"/>
          <p:nvPr/>
        </p:nvSpPr>
        <p:spPr>
          <a:xfrm>
            <a:off x="241825" y="607518"/>
            <a:ext cx="5684413" cy="1561646"/>
          </a:xfrm>
          <a:prstGeom prst="rect">
            <a:avLst/>
          </a:prstGeom>
          <a:noFill/>
        </p:spPr>
        <p:txBody>
          <a:bodyPr wrap="square" rtlCol="0">
            <a:spAutoFit/>
          </a:bodyPr>
          <a:lstStyle/>
          <a:p>
            <a:pPr marL="171450" indent="-171450">
              <a:lnSpc>
                <a:spcPct val="124000"/>
              </a:lnSpc>
              <a:buFont typeface="Arial" panose="020B0604020202020204" pitchFamily="34" charset="0"/>
              <a:buChar char="•"/>
            </a:pPr>
            <a:r>
              <a:rPr lang="en-US" sz="850" dirty="0">
                <a:latin typeface="Calibri" panose="020F0502020204030204" pitchFamily="34" charset="0"/>
                <a:cs typeface="Calibri" panose="020F0502020204030204" pitchFamily="34" charset="0"/>
              </a:rPr>
              <a:t>Using your whole school priorities, school development plan and previous PE, school sport and physical activity data, set out your aims for the year ahead. </a:t>
            </a:r>
          </a:p>
          <a:p>
            <a:pPr marL="171450" indent="-171450">
              <a:lnSpc>
                <a:spcPct val="124000"/>
              </a:lnSpc>
              <a:buFont typeface="Arial" panose="020B0604020202020204" pitchFamily="34" charset="0"/>
              <a:buChar char="•"/>
            </a:pPr>
            <a:r>
              <a:rPr lang="en-US" sz="850" dirty="0">
                <a:latin typeface="Calibri" panose="020F0502020204030204" pitchFamily="34" charset="0"/>
                <a:cs typeface="Calibri" panose="020F0502020204030204" pitchFamily="34" charset="0"/>
              </a:rPr>
              <a:t>Think about specific areas of need such as </a:t>
            </a:r>
            <a:r>
              <a:rPr lang="en-US" sz="850" b="1" dirty="0">
                <a:latin typeface="Calibri" panose="020F0502020204030204" pitchFamily="34" charset="0"/>
                <a:cs typeface="Calibri" panose="020F0502020204030204" pitchFamily="34" charset="0"/>
              </a:rPr>
              <a:t>inactive girls, SEND and disadvantaged pupils</a:t>
            </a:r>
          </a:p>
          <a:p>
            <a:pPr marL="171450" indent="-171450">
              <a:lnSpc>
                <a:spcPct val="124000"/>
              </a:lnSpc>
              <a:buFont typeface="Arial" panose="020B0604020202020204" pitchFamily="34" charset="0"/>
              <a:buChar char="•"/>
            </a:pPr>
            <a:r>
              <a:rPr lang="en-US" sz="850" dirty="0">
                <a:latin typeface="Calibri" panose="020F0502020204030204" pitchFamily="34" charset="0"/>
                <a:cs typeface="Calibri" panose="020F0502020204030204" pitchFamily="34" charset="0"/>
              </a:rPr>
              <a:t>Remember to also input your swimming data and reflections in the table located at the bottom of this page.</a:t>
            </a:r>
          </a:p>
          <a:p>
            <a:pPr marL="171450" indent="-171450">
              <a:lnSpc>
                <a:spcPct val="124000"/>
              </a:lnSpc>
              <a:buFont typeface="Arial" panose="020B0604020202020204" pitchFamily="34" charset="0"/>
              <a:buChar char="•"/>
            </a:pPr>
            <a:r>
              <a:rPr lang="en-US" sz="850" dirty="0">
                <a:latin typeface="Calibri" panose="020F0502020204030204" pitchFamily="34" charset="0"/>
                <a:cs typeface="Calibri" panose="020F0502020204030204" pitchFamily="34" charset="0"/>
              </a:rPr>
              <a:t>Consider which of the 5 key areas improvements will be focusing on:</a:t>
            </a:r>
          </a:p>
          <a:p>
            <a:pPr>
              <a:lnSpc>
                <a:spcPct val="124000"/>
              </a:lnSpc>
            </a:pPr>
            <a:r>
              <a:rPr lang="en-US" sz="700" i="1" dirty="0">
                <a:latin typeface="Calibri" panose="020F0502020204030204" pitchFamily="34" charset="0"/>
                <a:cs typeface="Calibri" panose="020F0502020204030204" pitchFamily="34" charset="0"/>
              </a:rPr>
              <a:t>1. Increasing confidence, knowledge and skills of all staff in teaching PE and sporting activities </a:t>
            </a:r>
            <a:r>
              <a:rPr lang="en-US" sz="700" i="1" dirty="0" err="1">
                <a:latin typeface="Calibri" panose="020F0502020204030204" pitchFamily="34" charset="0"/>
                <a:cs typeface="Calibri" panose="020F0502020204030204" pitchFamily="34" charset="0"/>
              </a:rPr>
              <a:t>prioritising</a:t>
            </a:r>
            <a:r>
              <a:rPr lang="en-US" sz="700" i="1" dirty="0">
                <a:latin typeface="Calibri" panose="020F0502020204030204" pitchFamily="34" charset="0"/>
                <a:cs typeface="Calibri" panose="020F0502020204030204" pitchFamily="34" charset="0"/>
              </a:rPr>
              <a:t> CPD and training where needed.</a:t>
            </a:r>
          </a:p>
          <a:p>
            <a:pPr>
              <a:lnSpc>
                <a:spcPct val="124000"/>
              </a:lnSpc>
            </a:pPr>
            <a:r>
              <a:rPr lang="en-US" sz="700" i="1" dirty="0">
                <a:latin typeface="Calibri" panose="020F0502020204030204" pitchFamily="34" charset="0"/>
                <a:cs typeface="Calibri" panose="020F0502020204030204" pitchFamily="34" charset="0"/>
              </a:rPr>
              <a:t>2. Increasing engagement of all pupils in regular physical activity and sporting activities</a:t>
            </a:r>
          </a:p>
          <a:p>
            <a:pPr>
              <a:lnSpc>
                <a:spcPct val="124000"/>
              </a:lnSpc>
            </a:pPr>
            <a:r>
              <a:rPr lang="en-US" sz="700" i="1" dirty="0">
                <a:latin typeface="Calibri" panose="020F0502020204030204" pitchFamily="34" charset="0"/>
                <a:cs typeface="Calibri" panose="020F0502020204030204" pitchFamily="34" charset="0"/>
              </a:rPr>
              <a:t>3. Raising the profile of PE and sport across the school, to support whole school improvement</a:t>
            </a:r>
          </a:p>
          <a:p>
            <a:pPr>
              <a:lnSpc>
                <a:spcPct val="124000"/>
              </a:lnSpc>
            </a:pPr>
            <a:r>
              <a:rPr lang="en-US" sz="700" i="1" dirty="0">
                <a:latin typeface="Calibri" panose="020F0502020204030204" pitchFamily="34" charset="0"/>
                <a:cs typeface="Calibri" panose="020F0502020204030204" pitchFamily="34" charset="0"/>
              </a:rPr>
              <a:t>4. Offer a broader and more equal experience of a range of sports and physical activities to all pupils and ensure equal access to sport for boys  and girls</a:t>
            </a:r>
          </a:p>
          <a:p>
            <a:pPr>
              <a:lnSpc>
                <a:spcPct val="124000"/>
              </a:lnSpc>
            </a:pPr>
            <a:r>
              <a:rPr lang="en-US" sz="700" i="1" dirty="0">
                <a:latin typeface="Calibri" panose="020F0502020204030204" pitchFamily="34" charset="0"/>
                <a:cs typeface="Calibri" panose="020F0502020204030204" pitchFamily="34" charset="0"/>
              </a:rPr>
              <a:t>5. Increasing participation in competitive sport</a:t>
            </a:r>
          </a:p>
        </p:txBody>
      </p:sp>
      <p:graphicFrame>
        <p:nvGraphicFramePr>
          <p:cNvPr id="5" name="Table 4">
            <a:extLst>
              <a:ext uri="{FF2B5EF4-FFF2-40B4-BE49-F238E27FC236}">
                <a16:creationId xmlns:a16="http://schemas.microsoft.com/office/drawing/2014/main" id="{5A182FA8-E1AB-D63D-6ECD-2D907EE595F6}"/>
              </a:ext>
            </a:extLst>
          </p:cNvPr>
          <p:cNvGraphicFramePr>
            <a:graphicFrameLocks noGrp="1"/>
          </p:cNvGraphicFramePr>
          <p:nvPr>
            <p:extLst>
              <p:ext uri="{D42A27DB-BD31-4B8C-83A1-F6EECF244321}">
                <p14:modId xmlns:p14="http://schemas.microsoft.com/office/powerpoint/2010/main" val="3203667498"/>
              </p:ext>
            </p:extLst>
          </p:nvPr>
        </p:nvGraphicFramePr>
        <p:xfrm>
          <a:off x="315310" y="2272972"/>
          <a:ext cx="5530087" cy="929640"/>
        </p:xfrm>
        <a:graphic>
          <a:graphicData uri="http://schemas.openxmlformats.org/drawingml/2006/table">
            <a:tbl>
              <a:tblPr firstRow="1" bandRow="1">
                <a:tableStyleId>{5C22544A-7EE6-4342-B048-85BDC9FD1C3A}</a:tableStyleId>
              </a:tblPr>
              <a:tblGrid>
                <a:gridCol w="1711946">
                  <a:extLst>
                    <a:ext uri="{9D8B030D-6E8A-4147-A177-3AD203B41FA5}">
                      <a16:colId xmlns:a16="http://schemas.microsoft.com/office/drawing/2014/main" val="1397519339"/>
                    </a:ext>
                  </a:extLst>
                </a:gridCol>
                <a:gridCol w="2010284">
                  <a:extLst>
                    <a:ext uri="{9D8B030D-6E8A-4147-A177-3AD203B41FA5}">
                      <a16:colId xmlns:a16="http://schemas.microsoft.com/office/drawing/2014/main" val="279180329"/>
                    </a:ext>
                  </a:extLst>
                </a:gridCol>
                <a:gridCol w="1807857">
                  <a:extLst>
                    <a:ext uri="{9D8B030D-6E8A-4147-A177-3AD203B41FA5}">
                      <a16:colId xmlns:a16="http://schemas.microsoft.com/office/drawing/2014/main" val="1532179531"/>
                    </a:ext>
                  </a:extLst>
                </a:gridCol>
              </a:tblGrid>
              <a:tr h="184321">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hlinkClick r:id="rId3"/>
                        </a:rPr>
                        <a:t>Swimming and Water Safety</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What went well? Supporting evidence?</a:t>
                      </a:r>
                      <a:r>
                        <a:rPr lang="en-GB" sz="700" dirty="0">
                          <a:solidFill>
                            <a:sysClr val="windowText" lastClr="000000"/>
                          </a:solidFill>
                          <a:effectLst/>
                          <a:latin typeface="Calibri" panose="020F0502020204030204" pitchFamily="34" charset="0"/>
                          <a:cs typeface="Calibri" panose="020F0502020204030204" pitchFamily="34" charset="0"/>
                        </a:rPr>
                        <a:t> </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What didn't go well? Supporting evidence? </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595962">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 </a:t>
                      </a:r>
                      <a:endParaRPr lang="en-US" sz="7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GB" sz="700" dirty="0">
                          <a:effectLst/>
                          <a:latin typeface="Calibri" panose="020F0502020204030204" pitchFamily="34" charset="0"/>
                          <a:ea typeface="Calibri" panose="020F0502020204030204" pitchFamily="34" charset="0"/>
                          <a:cs typeface="Calibri" panose="020F0502020204030204" pitchFamily="34" charset="0"/>
                        </a:rPr>
                        <a:t>NA</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 </a:t>
                      </a:r>
                      <a:endParaRPr lang="en-US" sz="7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GB" sz="700" dirty="0">
                        <a:effectLst/>
                        <a:latin typeface="Calibri" panose="020F0502020204030204" pitchFamily="34" charset="0"/>
                        <a:ea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GB" sz="700" dirty="0">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098148111"/>
                  </a:ext>
                </a:extLst>
              </a:tr>
            </a:tbl>
          </a:graphicData>
        </a:graphic>
      </p:graphicFrame>
    </p:spTree>
    <p:extLst>
      <p:ext uri="{BB962C8B-B14F-4D97-AF65-F5344CB8AC3E}">
        <p14:creationId xmlns:p14="http://schemas.microsoft.com/office/powerpoint/2010/main" val="335679190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BCBAF56-3D8C-5C56-EC65-F09DDE0E9A3E}"/>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78FECD63-296E-DB2D-1218-4F9CDBBED92E}"/>
              </a:ext>
            </a:extLst>
          </p:cNvPr>
          <p:cNvPicPr>
            <a:picLocks noChangeAspect="1"/>
          </p:cNvPicPr>
          <p:nvPr/>
        </p:nvPicPr>
        <p:blipFill>
          <a:blip r:embed="rId2"/>
          <a:stretch>
            <a:fillRect/>
          </a:stretch>
        </p:blipFill>
        <p:spPr>
          <a:xfrm>
            <a:off x="-37709" y="0"/>
            <a:ext cx="6201184" cy="4322536"/>
          </a:xfrm>
          <a:prstGeom prst="rect">
            <a:avLst/>
          </a:prstGeom>
        </p:spPr>
      </p:pic>
      <p:sp>
        <p:nvSpPr>
          <p:cNvPr id="4" name="TextBox 3">
            <a:extLst>
              <a:ext uri="{FF2B5EF4-FFF2-40B4-BE49-F238E27FC236}">
                <a16:creationId xmlns:a16="http://schemas.microsoft.com/office/drawing/2014/main" id="{60A9C37A-3E57-4DDF-9242-6A80A0981789}"/>
              </a:ext>
            </a:extLst>
          </p:cNvPr>
          <p:cNvSpPr txBox="1"/>
          <p:nvPr/>
        </p:nvSpPr>
        <p:spPr>
          <a:xfrm>
            <a:off x="241825" y="226711"/>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Aims for the next academic year (2026/2027)</a:t>
            </a:r>
          </a:p>
        </p:txBody>
      </p:sp>
      <p:graphicFrame>
        <p:nvGraphicFramePr>
          <p:cNvPr id="5" name="Table 4">
            <a:extLst>
              <a:ext uri="{FF2B5EF4-FFF2-40B4-BE49-F238E27FC236}">
                <a16:creationId xmlns:a16="http://schemas.microsoft.com/office/drawing/2014/main" id="{2BEE4F89-4408-F00A-3DA8-BFCBC572C119}"/>
              </a:ext>
            </a:extLst>
          </p:cNvPr>
          <p:cNvGraphicFramePr>
            <a:graphicFrameLocks noGrp="1"/>
          </p:cNvGraphicFramePr>
          <p:nvPr>
            <p:extLst>
              <p:ext uri="{D42A27DB-BD31-4B8C-83A1-F6EECF244321}">
                <p14:modId xmlns:p14="http://schemas.microsoft.com/office/powerpoint/2010/main" val="2442412916"/>
              </p:ext>
            </p:extLst>
          </p:nvPr>
        </p:nvGraphicFramePr>
        <p:xfrm>
          <a:off x="197588" y="684701"/>
          <a:ext cx="5724635" cy="3548031"/>
        </p:xfrm>
        <a:graphic>
          <a:graphicData uri="http://schemas.openxmlformats.org/drawingml/2006/table">
            <a:tbl>
              <a:tblPr firstRow="1" bandRow="1">
                <a:tableStyleId>{5C22544A-7EE6-4342-B048-85BDC9FD1C3A}</a:tableStyleId>
              </a:tblPr>
              <a:tblGrid>
                <a:gridCol w="1335584">
                  <a:extLst>
                    <a:ext uri="{9D8B030D-6E8A-4147-A177-3AD203B41FA5}">
                      <a16:colId xmlns:a16="http://schemas.microsoft.com/office/drawing/2014/main" val="1397519339"/>
                    </a:ext>
                  </a:extLst>
                </a:gridCol>
                <a:gridCol w="1568297">
                  <a:extLst>
                    <a:ext uri="{9D8B030D-6E8A-4147-A177-3AD203B41FA5}">
                      <a16:colId xmlns:a16="http://schemas.microsoft.com/office/drawing/2014/main" val="279180329"/>
                    </a:ext>
                  </a:extLst>
                </a:gridCol>
                <a:gridCol w="1410377">
                  <a:extLst>
                    <a:ext uri="{9D8B030D-6E8A-4147-A177-3AD203B41FA5}">
                      <a16:colId xmlns:a16="http://schemas.microsoft.com/office/drawing/2014/main" val="1419483341"/>
                    </a:ext>
                  </a:extLst>
                </a:gridCol>
                <a:gridCol w="1410377">
                  <a:extLst>
                    <a:ext uri="{9D8B030D-6E8A-4147-A177-3AD203B41FA5}">
                      <a16:colId xmlns:a16="http://schemas.microsoft.com/office/drawing/2014/main" val="1532179531"/>
                    </a:ext>
                  </a:extLst>
                </a:gridCol>
              </a:tblGrid>
              <a:tr h="256191">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Aim</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Why?</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Key Area</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Supporting evidence</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621253">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latin typeface="Calibri" panose="020F0502020204030204" pitchFamily="34" charset="0"/>
                          <a:cs typeface="Calibri" panose="020F0502020204030204" pitchFamily="34" charset="0"/>
                        </a:rPr>
                        <a:t>Sustain and grow Forest School provision</a:t>
                      </a:r>
                      <a:endParaRPr lang="en-US" sz="6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latin typeface="Calibri" panose="020F0502020204030204" pitchFamily="34" charset="0"/>
                          <a:cs typeface="Calibri" panose="020F0502020204030204" pitchFamily="34" charset="0"/>
                        </a:rPr>
                        <a:t>Builds on strong staff uptake and pupil engagement this year</a:t>
                      </a:r>
                    </a:p>
                    <a:p>
                      <a:pPr algn="l">
                        <a:lnSpc>
                          <a:spcPct val="100000"/>
                        </a:lnSpc>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latin typeface="Calibri" panose="020F0502020204030204" pitchFamily="34" charset="0"/>
                          <a:cs typeface="Calibri" panose="020F0502020204030204" pitchFamily="34" charset="0"/>
                        </a:rPr>
                        <a:t>1</a:t>
                      </a:r>
                    </a:p>
                    <a:p>
                      <a:pPr algn="l">
                        <a:lnSpc>
                          <a:spcPct val="100000"/>
                        </a:lnSpc>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latin typeface="Calibri" panose="020F0502020204030204" pitchFamily="34" charset="0"/>
                          <a:cs typeface="Calibri" panose="020F0502020204030204" pitchFamily="34" charset="0"/>
                        </a:rPr>
                        <a:t>Governor learning walks, CPD logs</a:t>
                      </a:r>
                    </a:p>
                    <a:p>
                      <a:pPr algn="l">
                        <a:lnSpc>
                          <a:spcPct val="100000"/>
                        </a:lnSpc>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r h="621253">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latin typeface="Calibri" panose="020F0502020204030204" pitchFamily="34" charset="0"/>
                          <a:cs typeface="Calibri" panose="020F0502020204030204" pitchFamily="34" charset="0"/>
                        </a:rPr>
                        <a:t>Continue to embed inclusive SEND provision in PE</a:t>
                      </a:r>
                      <a:endParaRPr lang="en-US" sz="6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latin typeface="Calibri" panose="020F0502020204030204" pitchFamily="34" charset="0"/>
                          <a:cs typeface="Calibri" panose="020F0502020204030204" pitchFamily="34" charset="0"/>
                        </a:rPr>
                        <a:t>Investment in sensory equipment has begun removing barriers to participation</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latin typeface="Calibri" panose="020F0502020204030204" pitchFamily="34" charset="0"/>
                          <a:cs typeface="Calibri" panose="020F0502020204030204" pitchFamily="34" charset="0"/>
                        </a:rPr>
                        <a:t>4</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latin typeface="Calibri" panose="020F0502020204030204" pitchFamily="34" charset="0"/>
                          <a:cs typeface="Calibri" panose="020F0502020204030204" pitchFamily="34" charset="0"/>
                        </a:rPr>
                        <a:t>SEND learning walk, participation records</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420514327"/>
                  </a:ext>
                </a:extLst>
              </a:tr>
              <a:tr h="621253">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latin typeface="Calibri" panose="020F0502020204030204" pitchFamily="34" charset="0"/>
                          <a:cs typeface="Calibri" panose="020F0502020204030204" pitchFamily="34" charset="0"/>
                        </a:rPr>
                        <a:t>Broaden pupil-led enrichment activities (e.g. circus, cricket, gymnastics-style workshops)</a:t>
                      </a:r>
                      <a:endParaRPr lang="en-US" sz="6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latin typeface="Calibri" panose="020F0502020204030204" pitchFamily="34" charset="0"/>
                          <a:cs typeface="Calibri" panose="020F0502020204030204" pitchFamily="34" charset="0"/>
                        </a:rPr>
                        <a:t>Strong pupil voice, engagement and enjoyment seen this year</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latin typeface="Calibri" panose="020F0502020204030204" pitchFamily="34" charset="0"/>
                          <a:cs typeface="Calibri" panose="020F0502020204030204" pitchFamily="34" charset="0"/>
                        </a:rPr>
                        <a:t>4</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latin typeface="Calibri" panose="020F0502020204030204" pitchFamily="34" charset="0"/>
                          <a:cs typeface="Calibri" panose="020F0502020204030204" pitchFamily="34" charset="0"/>
                        </a:rPr>
                        <a:t>Pupil voice/survey, attendance records</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672556584"/>
                  </a:ext>
                </a:extLst>
              </a:tr>
              <a:tr h="621253">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latin typeface="Calibri" panose="020F0502020204030204" pitchFamily="34" charset="0"/>
                          <a:cs typeface="Calibri" panose="020F0502020204030204" pitchFamily="34" charset="0"/>
                        </a:rPr>
                        <a:t>Increase participation in competitive sport fixtures</a:t>
                      </a:r>
                      <a:endParaRPr lang="en-US" sz="6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latin typeface="Calibri" panose="020F0502020204030204" pitchFamily="34" charset="0"/>
                          <a:cs typeface="Calibri" panose="020F0502020204030204" pitchFamily="34" charset="0"/>
                        </a:rPr>
                        <a:t>Builds on cross country and football tournament experience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latin typeface="Calibri" panose="020F0502020204030204" pitchFamily="34" charset="0"/>
                          <a:cs typeface="Calibri" panose="020F0502020204030204" pitchFamily="34" charset="0"/>
                        </a:rPr>
                        <a:t>5</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latin typeface="Calibri" panose="020F0502020204030204" pitchFamily="34" charset="0"/>
                          <a:cs typeface="Calibri" panose="020F0502020204030204" pitchFamily="34" charset="0"/>
                        </a:rPr>
                        <a:t>Fixture/tournament participation records</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703050298"/>
                  </a:ext>
                </a:extLst>
              </a:tr>
              <a:tr h="621253">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latin typeface="Calibri" panose="020F0502020204030204" pitchFamily="34" charset="0"/>
                          <a:cs typeface="Calibri" panose="020F0502020204030204" pitchFamily="34" charset="0"/>
                        </a:rPr>
                        <a:t>Raise the profile of PE through whole-school performance and events</a:t>
                      </a:r>
                      <a:endParaRPr lang="en-US" sz="6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latin typeface="Calibri" panose="020F0502020204030204" pitchFamily="34" charset="0"/>
                          <a:cs typeface="Calibri" panose="020F0502020204030204" pitchFamily="34" charset="0"/>
                        </a:rPr>
                        <a:t>Country dancing performance and colour run were highly visible and well received</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latin typeface="Calibri" panose="020F0502020204030204" pitchFamily="34" charset="0"/>
                          <a:cs typeface="Calibri" panose="020F0502020204030204" pitchFamily="34" charset="0"/>
                        </a:rPr>
                        <a:t>3</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latin typeface="Calibri" panose="020F0502020204030204" pitchFamily="34" charset="0"/>
                          <a:cs typeface="Calibri" panose="020F0502020204030204" pitchFamily="34" charset="0"/>
                        </a:rPr>
                        <a:t>Event records, photographs</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97788787"/>
                  </a:ext>
                </a:extLst>
              </a:tr>
            </a:tbl>
          </a:graphicData>
        </a:graphic>
      </p:graphicFrame>
    </p:spTree>
    <p:extLst>
      <p:ext uri="{BB962C8B-B14F-4D97-AF65-F5344CB8AC3E}">
        <p14:creationId xmlns:p14="http://schemas.microsoft.com/office/powerpoint/2010/main" val="76059945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0676EB2-453F-EBD4-CAEA-C1385F926FE9}"/>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B16F9FF0-9213-3BFF-5463-418DC945D99B}"/>
              </a:ext>
            </a:extLst>
          </p:cNvPr>
          <p:cNvPicPr>
            <a:picLocks noChangeAspect="1"/>
          </p:cNvPicPr>
          <p:nvPr/>
        </p:nvPicPr>
        <p:blipFill>
          <a:blip r:embed="rId2"/>
          <a:stretch>
            <a:fillRect/>
          </a:stretch>
        </p:blipFill>
        <p:spPr>
          <a:xfrm>
            <a:off x="-16769" y="0"/>
            <a:ext cx="6166284" cy="4322536"/>
          </a:xfrm>
          <a:prstGeom prst="rect">
            <a:avLst/>
          </a:prstGeom>
        </p:spPr>
      </p:pic>
      <p:sp>
        <p:nvSpPr>
          <p:cNvPr id="4" name="TextBox 3">
            <a:extLst>
              <a:ext uri="{FF2B5EF4-FFF2-40B4-BE49-F238E27FC236}">
                <a16:creationId xmlns:a16="http://schemas.microsoft.com/office/drawing/2014/main" id="{04783345-C545-CED1-568E-A1725BB54AFE}"/>
              </a:ext>
            </a:extLst>
          </p:cNvPr>
          <p:cNvSpPr txBox="1"/>
          <p:nvPr/>
        </p:nvSpPr>
        <p:spPr>
          <a:xfrm>
            <a:off x="241825" y="226711"/>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Plan, monitor and evaluate (2026/2027)</a:t>
            </a:r>
          </a:p>
        </p:txBody>
      </p:sp>
      <p:sp>
        <p:nvSpPr>
          <p:cNvPr id="2" name="TextBox 1">
            <a:extLst>
              <a:ext uri="{FF2B5EF4-FFF2-40B4-BE49-F238E27FC236}">
                <a16:creationId xmlns:a16="http://schemas.microsoft.com/office/drawing/2014/main" id="{282A97B3-2922-B00E-5223-36C9D9090A0A}"/>
              </a:ext>
            </a:extLst>
          </p:cNvPr>
          <p:cNvSpPr txBox="1"/>
          <p:nvPr/>
        </p:nvSpPr>
        <p:spPr>
          <a:xfrm>
            <a:off x="241825" y="621478"/>
            <a:ext cx="5684413" cy="1657057"/>
          </a:xfrm>
          <a:prstGeom prst="rect">
            <a:avLst/>
          </a:prstGeom>
          <a:noFill/>
        </p:spPr>
        <p:txBody>
          <a:bodyPr wrap="square" rtlCol="0">
            <a:spAutoFit/>
          </a:bodyPr>
          <a:lstStyle/>
          <a:p>
            <a:pPr marL="171450" indent="-171450">
              <a:lnSpc>
                <a:spcPct val="124000"/>
              </a:lnSpc>
              <a:buFont typeface="Arial" panose="020B0604020202020204" pitchFamily="34" charset="0"/>
              <a:buChar char="•"/>
            </a:pPr>
            <a:r>
              <a:rPr lang="en-US" sz="850" dirty="0">
                <a:latin typeface="Calibri" panose="020F0502020204030204" pitchFamily="34" charset="0"/>
                <a:cs typeface="Calibri" panose="020F0502020204030204" pitchFamily="34" charset="0"/>
              </a:rPr>
              <a:t>Please aim to use this as a live working document through the year. </a:t>
            </a:r>
            <a:endParaRPr lang="en-US" sz="500" dirty="0">
              <a:latin typeface="Calibri" panose="020F0502020204030204" pitchFamily="34" charset="0"/>
              <a:cs typeface="Calibri" panose="020F0502020204030204" pitchFamily="34" charset="0"/>
            </a:endParaRPr>
          </a:p>
          <a:p>
            <a:pPr marL="171450" indent="-171450">
              <a:lnSpc>
                <a:spcPct val="124000"/>
              </a:lnSpc>
              <a:buFont typeface="Arial" panose="020B0604020202020204" pitchFamily="34" charset="0"/>
              <a:buChar char="•"/>
            </a:pPr>
            <a:r>
              <a:rPr lang="en-US" sz="850" dirty="0">
                <a:latin typeface="Calibri" panose="020F0502020204030204" pitchFamily="34" charset="0"/>
                <a:cs typeface="Calibri" panose="020F0502020204030204" pitchFamily="34" charset="0"/>
              </a:rPr>
              <a:t>Keep returning to this to evidence adaptations and progress made through the PESSPA opportunities you provide.</a:t>
            </a:r>
            <a:endParaRPr lang="en-US" sz="500" dirty="0">
              <a:latin typeface="Calibri" panose="020F0502020204030204" pitchFamily="34" charset="0"/>
              <a:cs typeface="Calibri" panose="020F0502020204030204" pitchFamily="34" charset="0"/>
            </a:endParaRPr>
          </a:p>
          <a:p>
            <a:pPr marL="171450" indent="-171450">
              <a:lnSpc>
                <a:spcPct val="124000"/>
              </a:lnSpc>
              <a:buFont typeface="Arial" panose="020B0604020202020204" pitchFamily="34" charset="0"/>
              <a:buChar char="•"/>
            </a:pPr>
            <a:r>
              <a:rPr lang="en-US" sz="850" dirty="0">
                <a:latin typeface="Calibri" panose="020F0502020204030204" pitchFamily="34" charset="0"/>
                <a:cs typeface="Calibri" panose="020F0502020204030204" pitchFamily="34" charset="0"/>
              </a:rPr>
              <a:t>There is no set number of objectives you must have. </a:t>
            </a:r>
            <a:endParaRPr lang="en-US" sz="500" dirty="0">
              <a:latin typeface="Calibri" panose="020F0502020204030204" pitchFamily="34" charset="0"/>
              <a:cs typeface="Calibri" panose="020F0502020204030204" pitchFamily="34" charset="0"/>
            </a:endParaRPr>
          </a:p>
          <a:p>
            <a:pPr marL="171450" indent="-171450">
              <a:lnSpc>
                <a:spcPct val="124000"/>
              </a:lnSpc>
              <a:buFont typeface="Arial" panose="020B0604020202020204" pitchFamily="34" charset="0"/>
              <a:buChar char="•"/>
            </a:pPr>
            <a:r>
              <a:rPr lang="en-US" sz="850" dirty="0">
                <a:latin typeface="Calibri" panose="020F0502020204030204" pitchFamily="34" charset="0"/>
                <a:cs typeface="Calibri" panose="020F0502020204030204" pitchFamily="34" charset="0"/>
              </a:rPr>
              <a:t>Make as many or as few as you see fit that will support your aims for the year ahead. </a:t>
            </a:r>
            <a:endParaRPr lang="en-US" sz="500" dirty="0">
              <a:latin typeface="Calibri" panose="020F0502020204030204" pitchFamily="34" charset="0"/>
              <a:cs typeface="Calibri" panose="020F0502020204030204" pitchFamily="34" charset="0"/>
            </a:endParaRPr>
          </a:p>
          <a:p>
            <a:pPr marL="171450" indent="-171450">
              <a:lnSpc>
                <a:spcPct val="124000"/>
              </a:lnSpc>
              <a:buFont typeface="Arial" panose="020B0604020202020204" pitchFamily="34" charset="0"/>
              <a:buChar char="•"/>
            </a:pPr>
            <a:r>
              <a:rPr lang="en-US" sz="850" dirty="0">
                <a:latin typeface="Calibri" panose="020F0502020204030204" pitchFamily="34" charset="0"/>
                <a:cs typeface="Calibri" panose="020F0502020204030204" pitchFamily="34" charset="0"/>
              </a:rPr>
              <a:t>Consider which of the 5 key areas improvements will be focusing on: </a:t>
            </a:r>
          </a:p>
          <a:p>
            <a:pPr>
              <a:lnSpc>
                <a:spcPct val="124000"/>
              </a:lnSpc>
            </a:pPr>
            <a:endParaRPr lang="en-US" sz="500" dirty="0">
              <a:latin typeface="Calibri" panose="020F0502020204030204" pitchFamily="34" charset="0"/>
              <a:cs typeface="Calibri" panose="020F0502020204030204" pitchFamily="34" charset="0"/>
            </a:endParaRPr>
          </a:p>
          <a:p>
            <a:pPr>
              <a:lnSpc>
                <a:spcPct val="124000"/>
              </a:lnSpc>
            </a:pPr>
            <a:r>
              <a:rPr lang="en-US" sz="700" i="1" dirty="0">
                <a:latin typeface="Calibri" panose="020F0502020204030204" pitchFamily="34" charset="0"/>
                <a:cs typeface="Calibri" panose="020F0502020204030204" pitchFamily="34" charset="0"/>
              </a:rPr>
              <a:t>1. Increasing confidence, knowledge and skills of all staff in teaching PE and sporting activities prioritising CPD and training where needed.</a:t>
            </a:r>
          </a:p>
          <a:p>
            <a:pPr>
              <a:lnSpc>
                <a:spcPct val="124000"/>
              </a:lnSpc>
            </a:pPr>
            <a:r>
              <a:rPr lang="en-US" sz="700" i="1" dirty="0">
                <a:latin typeface="Calibri" panose="020F0502020204030204" pitchFamily="34" charset="0"/>
                <a:cs typeface="Calibri" panose="020F0502020204030204" pitchFamily="34" charset="0"/>
              </a:rPr>
              <a:t>2. Increasing engagement of all pupils in regular physical activity and sporting activities</a:t>
            </a:r>
          </a:p>
          <a:p>
            <a:pPr>
              <a:lnSpc>
                <a:spcPct val="124000"/>
              </a:lnSpc>
            </a:pPr>
            <a:r>
              <a:rPr lang="en-US" sz="700" i="1" dirty="0">
                <a:latin typeface="Calibri" panose="020F0502020204030204" pitchFamily="34" charset="0"/>
                <a:cs typeface="Calibri" panose="020F0502020204030204" pitchFamily="34" charset="0"/>
              </a:rPr>
              <a:t>3. Raising the profile of PE and sport across the school, to support whole school improvement</a:t>
            </a:r>
          </a:p>
          <a:p>
            <a:pPr>
              <a:lnSpc>
                <a:spcPct val="124000"/>
              </a:lnSpc>
            </a:pPr>
            <a:r>
              <a:rPr lang="en-US" sz="700" i="1" dirty="0">
                <a:latin typeface="Calibri" panose="020F0502020204030204" pitchFamily="34" charset="0"/>
                <a:cs typeface="Calibri" panose="020F0502020204030204" pitchFamily="34" charset="0"/>
              </a:rPr>
              <a:t>4. Offer a broader and more equal experience of a range of sports and physical activities to all pupils and ensure equal access to sport for boys and girls</a:t>
            </a:r>
          </a:p>
          <a:p>
            <a:pPr>
              <a:lnSpc>
                <a:spcPct val="124000"/>
              </a:lnSpc>
            </a:pPr>
            <a:r>
              <a:rPr lang="en-US" sz="700" i="1" dirty="0">
                <a:latin typeface="Calibri" panose="020F0502020204030204" pitchFamily="34" charset="0"/>
                <a:cs typeface="Calibri" panose="020F0502020204030204" pitchFamily="34" charset="0"/>
              </a:rPr>
              <a:t>5. Increasing participation in competitive sport</a:t>
            </a:r>
          </a:p>
        </p:txBody>
      </p:sp>
    </p:spTree>
    <p:extLst>
      <p:ext uri="{BB962C8B-B14F-4D97-AF65-F5344CB8AC3E}">
        <p14:creationId xmlns:p14="http://schemas.microsoft.com/office/powerpoint/2010/main" val="328500783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CA891C-7B14-166A-A3BA-79F6E8E36AD9}"/>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83FCC5BF-69B1-8281-8BAD-88861BCEBDC1}"/>
              </a:ext>
            </a:extLst>
          </p:cNvPr>
          <p:cNvPicPr>
            <a:picLocks noChangeAspect="1"/>
          </p:cNvPicPr>
          <p:nvPr/>
        </p:nvPicPr>
        <p:blipFill>
          <a:blip r:embed="rId2"/>
          <a:stretch>
            <a:fillRect/>
          </a:stretch>
        </p:blipFill>
        <p:spPr>
          <a:xfrm>
            <a:off x="-16769" y="0"/>
            <a:ext cx="6166284" cy="4322536"/>
          </a:xfrm>
          <a:prstGeom prst="rect">
            <a:avLst/>
          </a:prstGeom>
        </p:spPr>
      </p:pic>
      <p:sp>
        <p:nvSpPr>
          <p:cNvPr id="4" name="TextBox 3">
            <a:extLst>
              <a:ext uri="{FF2B5EF4-FFF2-40B4-BE49-F238E27FC236}">
                <a16:creationId xmlns:a16="http://schemas.microsoft.com/office/drawing/2014/main" id="{1CFA53F3-F0F5-4362-4434-1CA64B94EA7D}"/>
              </a:ext>
            </a:extLst>
          </p:cNvPr>
          <p:cNvSpPr txBox="1"/>
          <p:nvPr/>
        </p:nvSpPr>
        <p:spPr>
          <a:xfrm>
            <a:off x="241825" y="208550"/>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Your objective:</a:t>
            </a:r>
          </a:p>
        </p:txBody>
      </p:sp>
      <p:graphicFrame>
        <p:nvGraphicFramePr>
          <p:cNvPr id="2" name="Table 1">
            <a:extLst>
              <a:ext uri="{FF2B5EF4-FFF2-40B4-BE49-F238E27FC236}">
                <a16:creationId xmlns:a16="http://schemas.microsoft.com/office/drawing/2014/main" id="{F06D8B73-1069-A20D-8F57-8B1AA064904F}"/>
              </a:ext>
            </a:extLst>
          </p:cNvPr>
          <p:cNvGraphicFramePr>
            <a:graphicFrameLocks noGrp="1"/>
          </p:cNvGraphicFramePr>
          <p:nvPr>
            <p:extLst>
              <p:ext uri="{D42A27DB-BD31-4B8C-83A1-F6EECF244321}">
                <p14:modId xmlns:p14="http://schemas.microsoft.com/office/powerpoint/2010/main" val="358603234"/>
              </p:ext>
            </p:extLst>
          </p:nvPr>
        </p:nvGraphicFramePr>
        <p:xfrm>
          <a:off x="294842" y="694098"/>
          <a:ext cx="5530128" cy="3185160"/>
        </p:xfrm>
        <a:graphic>
          <a:graphicData uri="http://schemas.openxmlformats.org/drawingml/2006/table">
            <a:tbl>
              <a:tblPr firstRow="1" bandRow="1">
                <a:tableStyleId>{5C22544A-7EE6-4342-B048-85BDC9FD1C3A}</a:tableStyleId>
              </a:tblPr>
              <a:tblGrid>
                <a:gridCol w="497638">
                  <a:extLst>
                    <a:ext uri="{9D8B030D-6E8A-4147-A177-3AD203B41FA5}">
                      <a16:colId xmlns:a16="http://schemas.microsoft.com/office/drawing/2014/main" val="1397519339"/>
                    </a:ext>
                  </a:extLst>
                </a:gridCol>
                <a:gridCol w="1089660">
                  <a:extLst>
                    <a:ext uri="{9D8B030D-6E8A-4147-A177-3AD203B41FA5}">
                      <a16:colId xmlns:a16="http://schemas.microsoft.com/office/drawing/2014/main" val="3874769663"/>
                    </a:ext>
                  </a:extLst>
                </a:gridCol>
                <a:gridCol w="1510964">
                  <a:extLst>
                    <a:ext uri="{9D8B030D-6E8A-4147-A177-3AD203B41FA5}">
                      <a16:colId xmlns:a16="http://schemas.microsoft.com/office/drawing/2014/main" val="279180329"/>
                    </a:ext>
                  </a:extLst>
                </a:gridCol>
                <a:gridCol w="1422736">
                  <a:extLst>
                    <a:ext uri="{9D8B030D-6E8A-4147-A177-3AD203B41FA5}">
                      <a16:colId xmlns:a16="http://schemas.microsoft.com/office/drawing/2014/main" val="1419483341"/>
                    </a:ext>
                  </a:extLst>
                </a:gridCol>
                <a:gridCol w="1009130">
                  <a:extLst>
                    <a:ext uri="{9D8B030D-6E8A-4147-A177-3AD203B41FA5}">
                      <a16:colId xmlns:a16="http://schemas.microsoft.com/office/drawing/2014/main" val="1532179531"/>
                    </a:ext>
                  </a:extLst>
                </a:gridCol>
              </a:tblGrid>
              <a:tr h="226247">
                <a:tc>
                  <a:txBody>
                    <a:bodyPr/>
                    <a:lstStyle/>
                    <a:p>
                      <a:pPr algn="ct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dirty="0">
                          <a:solidFill>
                            <a:sysClr val="windowText" lastClr="000000"/>
                          </a:solidFill>
                          <a:latin typeface="Calibri" panose="020F0502020204030204" pitchFamily="34" charset="0"/>
                          <a:cs typeface="Calibri" panose="020F0502020204030204" pitchFamily="34" charset="0"/>
                        </a:rPr>
                        <a:t>Intent - what is your objective?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Implementation - How will you achieve this?</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Impact - What do you hope to see?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Supporting evidence</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effectLst/>
                          <a:latin typeface="Calibri" panose="020F0502020204030204" pitchFamily="34" charset="0"/>
                          <a:cs typeface="Calibri" panose="020F0502020204030204" pitchFamily="34" charset="0"/>
                        </a:rPr>
                        <a:t>Plan and monitor</a:t>
                      </a:r>
                      <a:br>
                        <a:rPr lang="en-US" sz="700" b="1" dirty="0">
                          <a:effectLst/>
                          <a:latin typeface="Calibri" panose="020F0502020204030204" pitchFamily="34" charset="0"/>
                          <a:cs typeface="Calibri" panose="020F0502020204030204" pitchFamily="34" charset="0"/>
                        </a:rPr>
                      </a:br>
                      <a:r>
                        <a:rPr lang="en-US" sz="500" b="1" dirty="0">
                          <a:effectLst/>
                          <a:latin typeface="Calibri" panose="020F0502020204030204" pitchFamily="34" charset="0"/>
                          <a:cs typeface="Calibri" panose="020F0502020204030204" pitchFamily="34" charset="0"/>
                        </a:rPr>
                        <a:t>(Complete now and monitor)</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600" dirty="0">
                          <a:solidFill>
                            <a:schemeClr val="tx1"/>
                          </a:solidFill>
                          <a:latin typeface="Calibri" panose="020F0502020204030204" pitchFamily="34" charset="0"/>
                          <a:cs typeface="Calibri" panose="020F0502020204030204" pitchFamily="34" charset="0"/>
                        </a:rPr>
                        <a:t>To invest in further training for lunchtime staff (midday supervisors) so they are confident and skilled in leading structured games and sport for children at lunchtimes.</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Book external coaches/CPD providers to deliver training sessions for midday supervisors on leading games and sport. Purchase additional playground equipment to support new activities. Pair experienced staff with less experienced staff for peer mentoring. Build in regular refresher training throughout the year.</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Midday supervisors confidently leading a wider range of structured games and sports. Increased pupil activity levels and engagement at lunchtimes. A calmer, more purposeful playground with fewer behaviour incidents.</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Training attendance records and CPD certificates. Staff confidence surveys before and after training. Playground observations. Pupil voice feedback on lunchtime activities.</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r h="164253">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b="1" dirty="0">
                          <a:solidFill>
                            <a:sysClr val="windowText" lastClr="000000"/>
                          </a:solidFill>
                          <a:latin typeface="Calibri" panose="020F0502020204030204" pitchFamily="34" charset="0"/>
                          <a:cs typeface="Calibri" panose="020F0502020204030204" pitchFamily="34" charset="0"/>
                        </a:rPr>
                        <a:t>What impact have you seen?</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Are the improvements sustainable? How?</a:t>
                      </a:r>
                      <a:endParaRPr lang="en-US" sz="700" b="1"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Supporting evidence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b="1" dirty="0">
                          <a:solidFill>
                            <a:sysClr val="windowText" lastClr="000000"/>
                          </a:solidFill>
                          <a:effectLst/>
                          <a:latin typeface="Calibri" panose="020F0502020204030204" pitchFamily="34" charset="0"/>
                          <a:cs typeface="Calibri" panose="020F0502020204030204" pitchFamily="34" charset="0"/>
                        </a:rPr>
                        <a:t>Approx. cost</a:t>
                      </a:r>
                      <a:endPar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3420514327"/>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latin typeface="Calibri" panose="020F0502020204030204" pitchFamily="34" charset="0"/>
                          <a:cs typeface="Calibri" panose="020F0502020204030204" pitchFamily="34" charset="0"/>
                        </a:rPr>
                        <a:t>Evaluate</a:t>
                      </a:r>
                      <a:r>
                        <a:rPr lang="en-US" sz="700" b="1" dirty="0">
                          <a:latin typeface="Calibri" panose="020F0502020204030204" pitchFamily="34" charset="0"/>
                          <a:cs typeface="Calibri" panose="020F0502020204030204" pitchFamily="34" charset="0"/>
                        </a:rPr>
                        <a:t> </a:t>
                      </a:r>
                      <a:r>
                        <a:rPr lang="en-US" sz="500" b="1" dirty="0">
                          <a:latin typeface="Calibri" panose="020F0502020204030204" pitchFamily="34" charset="0"/>
                          <a:cs typeface="Calibri" panose="020F0502020204030204" pitchFamily="34" charset="0"/>
                        </a:rPr>
                        <a:t>(Complete in July)</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Add text here</a:t>
                      </a:r>
                    </a:p>
                    <a:p>
                      <a:pPr algn="l">
                        <a:lnSpc>
                          <a:spcPct val="100000"/>
                        </a:lnSpc>
                      </a:pPr>
                      <a:endParaRPr lang="en-US" sz="45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Add text here</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Add text here</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Staff CPD/training (external coaches) - £600. Playground equipment - £400. Total approx. £1,000</a:t>
                      </a:r>
                    </a:p>
                    <a:p>
                      <a:pPr algn="l">
                        <a:lnSpc>
                          <a:spcPct val="100000"/>
                        </a:lnSpc>
                      </a:pPr>
                      <a:endParaRPr lang="en-US" sz="600" b="1"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672556584"/>
                  </a:ext>
                </a:extLst>
              </a:tr>
            </a:tbl>
          </a:graphicData>
        </a:graphic>
      </p:graphicFrame>
    </p:spTree>
    <p:extLst>
      <p:ext uri="{BB962C8B-B14F-4D97-AF65-F5344CB8AC3E}">
        <p14:creationId xmlns:p14="http://schemas.microsoft.com/office/powerpoint/2010/main" val="312065853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849E3F4-B61C-457A-E840-C9EE07D9A22E}"/>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4EEA956D-2CFF-5B2C-CD1B-06FDF2099C49}"/>
              </a:ext>
            </a:extLst>
          </p:cNvPr>
          <p:cNvPicPr>
            <a:picLocks noChangeAspect="1"/>
          </p:cNvPicPr>
          <p:nvPr/>
        </p:nvPicPr>
        <p:blipFill>
          <a:blip r:embed="rId2"/>
          <a:stretch>
            <a:fillRect/>
          </a:stretch>
        </p:blipFill>
        <p:spPr>
          <a:xfrm>
            <a:off x="-16769" y="0"/>
            <a:ext cx="6166284" cy="4322536"/>
          </a:xfrm>
          <a:prstGeom prst="rect">
            <a:avLst/>
          </a:prstGeom>
        </p:spPr>
      </p:pic>
      <p:sp>
        <p:nvSpPr>
          <p:cNvPr id="4" name="TextBox 3">
            <a:extLst>
              <a:ext uri="{FF2B5EF4-FFF2-40B4-BE49-F238E27FC236}">
                <a16:creationId xmlns:a16="http://schemas.microsoft.com/office/drawing/2014/main" id="{08956E3B-44E3-C739-9807-F5B3AC764123}"/>
              </a:ext>
            </a:extLst>
          </p:cNvPr>
          <p:cNvSpPr txBox="1"/>
          <p:nvPr/>
        </p:nvSpPr>
        <p:spPr>
          <a:xfrm>
            <a:off x="241825" y="208550"/>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Your objective:</a:t>
            </a:r>
          </a:p>
        </p:txBody>
      </p:sp>
      <p:graphicFrame>
        <p:nvGraphicFramePr>
          <p:cNvPr id="2" name="Table 1">
            <a:extLst>
              <a:ext uri="{FF2B5EF4-FFF2-40B4-BE49-F238E27FC236}">
                <a16:creationId xmlns:a16="http://schemas.microsoft.com/office/drawing/2014/main" id="{3E931EEE-F173-2C9E-A785-A1E6D92FD218}"/>
              </a:ext>
            </a:extLst>
          </p:cNvPr>
          <p:cNvGraphicFramePr>
            <a:graphicFrameLocks noGrp="1"/>
          </p:cNvGraphicFramePr>
          <p:nvPr/>
        </p:nvGraphicFramePr>
        <p:xfrm>
          <a:off x="294842" y="694098"/>
          <a:ext cx="5530128" cy="3185160"/>
        </p:xfrm>
        <a:graphic>
          <a:graphicData uri="http://schemas.openxmlformats.org/drawingml/2006/table">
            <a:tbl>
              <a:tblPr firstRow="1" bandRow="1">
                <a:tableStyleId>{5C22544A-7EE6-4342-B048-85BDC9FD1C3A}</a:tableStyleId>
              </a:tblPr>
              <a:tblGrid>
                <a:gridCol w="497638">
                  <a:extLst>
                    <a:ext uri="{9D8B030D-6E8A-4147-A177-3AD203B41FA5}">
                      <a16:colId xmlns:a16="http://schemas.microsoft.com/office/drawing/2014/main" val="1397519339"/>
                    </a:ext>
                  </a:extLst>
                </a:gridCol>
                <a:gridCol w="1089660">
                  <a:extLst>
                    <a:ext uri="{9D8B030D-6E8A-4147-A177-3AD203B41FA5}">
                      <a16:colId xmlns:a16="http://schemas.microsoft.com/office/drawing/2014/main" val="3874769663"/>
                    </a:ext>
                  </a:extLst>
                </a:gridCol>
                <a:gridCol w="1510964">
                  <a:extLst>
                    <a:ext uri="{9D8B030D-6E8A-4147-A177-3AD203B41FA5}">
                      <a16:colId xmlns:a16="http://schemas.microsoft.com/office/drawing/2014/main" val="279180329"/>
                    </a:ext>
                  </a:extLst>
                </a:gridCol>
                <a:gridCol w="1422736">
                  <a:extLst>
                    <a:ext uri="{9D8B030D-6E8A-4147-A177-3AD203B41FA5}">
                      <a16:colId xmlns:a16="http://schemas.microsoft.com/office/drawing/2014/main" val="1419483341"/>
                    </a:ext>
                  </a:extLst>
                </a:gridCol>
                <a:gridCol w="1009130">
                  <a:extLst>
                    <a:ext uri="{9D8B030D-6E8A-4147-A177-3AD203B41FA5}">
                      <a16:colId xmlns:a16="http://schemas.microsoft.com/office/drawing/2014/main" val="1532179531"/>
                    </a:ext>
                  </a:extLst>
                </a:gridCol>
              </a:tblGrid>
              <a:tr h="226247">
                <a:tc>
                  <a:txBody>
                    <a:bodyPr/>
                    <a:lstStyle/>
                    <a:p>
                      <a:pPr algn="ct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dirty="0">
                          <a:solidFill>
                            <a:sysClr val="windowText" lastClr="000000"/>
                          </a:solidFill>
                          <a:latin typeface="Calibri" panose="020F0502020204030204" pitchFamily="34" charset="0"/>
                          <a:cs typeface="Calibri" panose="020F0502020204030204" pitchFamily="34" charset="0"/>
                        </a:rPr>
                        <a:t>Intent - what is your objective?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Implementation - How will you achieve this?</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Impact - What do you hope to see?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Supporting evidence</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effectLst/>
                          <a:latin typeface="Calibri" panose="020F0502020204030204" pitchFamily="34" charset="0"/>
                          <a:cs typeface="Calibri" panose="020F0502020204030204" pitchFamily="34" charset="0"/>
                        </a:rPr>
                        <a:t>Plan and monitor</a:t>
                      </a:r>
                      <a:br>
                        <a:rPr lang="en-US" sz="700" b="1" dirty="0">
                          <a:effectLst/>
                          <a:latin typeface="Calibri" panose="020F0502020204030204" pitchFamily="34" charset="0"/>
                          <a:cs typeface="Calibri" panose="020F0502020204030204" pitchFamily="34" charset="0"/>
                        </a:rPr>
                      </a:br>
                      <a:r>
                        <a:rPr lang="en-US" sz="500" b="1" dirty="0">
                          <a:effectLst/>
                          <a:latin typeface="Calibri" panose="020F0502020204030204" pitchFamily="34" charset="0"/>
                          <a:cs typeface="Calibri" panose="020F0502020204030204" pitchFamily="34" charset="0"/>
                        </a:rPr>
                        <a:t>(Complete now and monitor)</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600" dirty="0">
                          <a:solidFill>
                            <a:schemeClr val="tx1"/>
                          </a:solidFill>
                          <a:latin typeface="Calibri" panose="020F0502020204030204" pitchFamily="34" charset="0"/>
                          <a:cs typeface="Calibri" panose="020F0502020204030204" pitchFamily="34" charset="0"/>
                        </a:rPr>
                        <a:t>To further develop pupil voice, working with the school council, so pupils have a genuine say in the sport and physical activities they experience.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Regular school council meetings with a standing PE/sport agenda item. Pupil surveys and questionnaires on sport and activity preferences. School council to help plan and choose enrichment activities, clubs and events. Feedback shared with staff to shape future PE and sport provision.</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Pupils feel listened to and have ownership over the PE and sport offer. A broader range of activities that reflect pupil interests. Increased engagement, particularly from pupils who are currently less active.</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School council meeting minutes. Pupil voice survey results. Records of activities chosen or introduced as a result of pupil feedback.</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r h="164253">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b="1" dirty="0">
                          <a:solidFill>
                            <a:sysClr val="windowText" lastClr="000000"/>
                          </a:solidFill>
                          <a:latin typeface="Calibri" panose="020F0502020204030204" pitchFamily="34" charset="0"/>
                          <a:cs typeface="Calibri" panose="020F0502020204030204" pitchFamily="34" charset="0"/>
                        </a:rPr>
                        <a:t>What impact have you seen?</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Are the improvements sustainable? How?</a:t>
                      </a:r>
                      <a:endParaRPr lang="en-US" sz="700" b="1"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Supporting evidence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b="1" dirty="0">
                          <a:solidFill>
                            <a:sysClr val="windowText" lastClr="000000"/>
                          </a:solidFill>
                          <a:effectLst/>
                          <a:latin typeface="Calibri" panose="020F0502020204030204" pitchFamily="34" charset="0"/>
                          <a:cs typeface="Calibri" panose="020F0502020204030204" pitchFamily="34" charset="0"/>
                        </a:rPr>
                        <a:t>Approx. cost</a:t>
                      </a:r>
                      <a:endPar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3420514327"/>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latin typeface="Calibri" panose="020F0502020204030204" pitchFamily="34" charset="0"/>
                          <a:cs typeface="Calibri" panose="020F0502020204030204" pitchFamily="34" charset="0"/>
                        </a:rPr>
                        <a:t>Evaluate</a:t>
                      </a:r>
                      <a:r>
                        <a:rPr lang="en-US" sz="700" b="1" dirty="0">
                          <a:latin typeface="Calibri" panose="020F0502020204030204" pitchFamily="34" charset="0"/>
                          <a:cs typeface="Calibri" panose="020F0502020204030204" pitchFamily="34" charset="0"/>
                        </a:rPr>
                        <a:t> </a:t>
                      </a:r>
                      <a:r>
                        <a:rPr lang="en-US" sz="500" b="1" dirty="0">
                          <a:latin typeface="Calibri" panose="020F0502020204030204" pitchFamily="34" charset="0"/>
                          <a:cs typeface="Calibri" panose="020F0502020204030204" pitchFamily="34" charset="0"/>
                        </a:rPr>
                        <a:t>(Complete in July)</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Add text here</a:t>
                      </a:r>
                    </a:p>
                    <a:p>
                      <a:pPr algn="l">
                        <a:lnSpc>
                          <a:spcPct val="100000"/>
                        </a:lnSpc>
                      </a:pPr>
                      <a:endParaRPr lang="en-US" sz="45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Add text here</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Add text here</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Pupil voice survey resources and school council materials - £100. Pupil leader incentives - £50. Total approx. £150</a:t>
                      </a:r>
                    </a:p>
                    <a:p>
                      <a:pPr algn="l">
                        <a:lnSpc>
                          <a:spcPct val="100000"/>
                        </a:lnSpc>
                      </a:pPr>
                      <a:endParaRPr lang="en-US" sz="600" b="1"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672556584"/>
                  </a:ext>
                </a:extLst>
              </a:tr>
            </a:tbl>
          </a:graphicData>
        </a:graphic>
      </p:graphicFrame>
    </p:spTree>
    <p:extLst>
      <p:ext uri="{BB962C8B-B14F-4D97-AF65-F5344CB8AC3E}">
        <p14:creationId xmlns:p14="http://schemas.microsoft.com/office/powerpoint/2010/main" val="292040079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937B963-E288-A594-F73A-77BAB18F906B}"/>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37EF1091-D9E8-F50F-C469-7DA3DEDEB30C}"/>
              </a:ext>
            </a:extLst>
          </p:cNvPr>
          <p:cNvPicPr>
            <a:picLocks noChangeAspect="1"/>
          </p:cNvPicPr>
          <p:nvPr/>
        </p:nvPicPr>
        <p:blipFill>
          <a:blip r:embed="rId2"/>
          <a:stretch>
            <a:fillRect/>
          </a:stretch>
        </p:blipFill>
        <p:spPr>
          <a:xfrm>
            <a:off x="-16769" y="0"/>
            <a:ext cx="6166284" cy="4322536"/>
          </a:xfrm>
          <a:prstGeom prst="rect">
            <a:avLst/>
          </a:prstGeom>
        </p:spPr>
      </p:pic>
      <p:sp>
        <p:nvSpPr>
          <p:cNvPr id="4" name="TextBox 3">
            <a:extLst>
              <a:ext uri="{FF2B5EF4-FFF2-40B4-BE49-F238E27FC236}">
                <a16:creationId xmlns:a16="http://schemas.microsoft.com/office/drawing/2014/main" id="{D9EC24E5-DBE8-47EA-B1DE-D1192E89143D}"/>
              </a:ext>
            </a:extLst>
          </p:cNvPr>
          <p:cNvSpPr txBox="1"/>
          <p:nvPr/>
        </p:nvSpPr>
        <p:spPr>
          <a:xfrm>
            <a:off x="241825" y="208550"/>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Your objective:</a:t>
            </a:r>
          </a:p>
        </p:txBody>
      </p:sp>
      <p:graphicFrame>
        <p:nvGraphicFramePr>
          <p:cNvPr id="2" name="Table 1">
            <a:extLst>
              <a:ext uri="{FF2B5EF4-FFF2-40B4-BE49-F238E27FC236}">
                <a16:creationId xmlns:a16="http://schemas.microsoft.com/office/drawing/2014/main" id="{0C43063D-4996-8F50-39D2-9B3391C83F21}"/>
              </a:ext>
            </a:extLst>
          </p:cNvPr>
          <p:cNvGraphicFramePr>
            <a:graphicFrameLocks noGrp="1"/>
          </p:cNvGraphicFramePr>
          <p:nvPr/>
        </p:nvGraphicFramePr>
        <p:xfrm>
          <a:off x="294842" y="694098"/>
          <a:ext cx="5530128" cy="3185160"/>
        </p:xfrm>
        <a:graphic>
          <a:graphicData uri="http://schemas.openxmlformats.org/drawingml/2006/table">
            <a:tbl>
              <a:tblPr firstRow="1" bandRow="1">
                <a:tableStyleId>{5C22544A-7EE6-4342-B048-85BDC9FD1C3A}</a:tableStyleId>
              </a:tblPr>
              <a:tblGrid>
                <a:gridCol w="497638">
                  <a:extLst>
                    <a:ext uri="{9D8B030D-6E8A-4147-A177-3AD203B41FA5}">
                      <a16:colId xmlns:a16="http://schemas.microsoft.com/office/drawing/2014/main" val="1397519339"/>
                    </a:ext>
                  </a:extLst>
                </a:gridCol>
                <a:gridCol w="1089660">
                  <a:extLst>
                    <a:ext uri="{9D8B030D-6E8A-4147-A177-3AD203B41FA5}">
                      <a16:colId xmlns:a16="http://schemas.microsoft.com/office/drawing/2014/main" val="3874769663"/>
                    </a:ext>
                  </a:extLst>
                </a:gridCol>
                <a:gridCol w="1510964">
                  <a:extLst>
                    <a:ext uri="{9D8B030D-6E8A-4147-A177-3AD203B41FA5}">
                      <a16:colId xmlns:a16="http://schemas.microsoft.com/office/drawing/2014/main" val="279180329"/>
                    </a:ext>
                  </a:extLst>
                </a:gridCol>
                <a:gridCol w="1422736">
                  <a:extLst>
                    <a:ext uri="{9D8B030D-6E8A-4147-A177-3AD203B41FA5}">
                      <a16:colId xmlns:a16="http://schemas.microsoft.com/office/drawing/2014/main" val="1419483341"/>
                    </a:ext>
                  </a:extLst>
                </a:gridCol>
                <a:gridCol w="1009130">
                  <a:extLst>
                    <a:ext uri="{9D8B030D-6E8A-4147-A177-3AD203B41FA5}">
                      <a16:colId xmlns:a16="http://schemas.microsoft.com/office/drawing/2014/main" val="1532179531"/>
                    </a:ext>
                  </a:extLst>
                </a:gridCol>
              </a:tblGrid>
              <a:tr h="226247">
                <a:tc>
                  <a:txBody>
                    <a:bodyPr/>
                    <a:lstStyle/>
                    <a:p>
                      <a:pPr algn="ct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dirty="0">
                          <a:solidFill>
                            <a:sysClr val="windowText" lastClr="000000"/>
                          </a:solidFill>
                          <a:latin typeface="Calibri" panose="020F0502020204030204" pitchFamily="34" charset="0"/>
                          <a:cs typeface="Calibri" panose="020F0502020204030204" pitchFamily="34" charset="0"/>
                        </a:rPr>
                        <a:t>Intent - what is your objective?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Implementation - How will you achieve this?</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Impact - What do you hope to see?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Supporting evidence</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effectLst/>
                          <a:latin typeface="Calibri" panose="020F0502020204030204" pitchFamily="34" charset="0"/>
                          <a:cs typeface="Calibri" panose="020F0502020204030204" pitchFamily="34" charset="0"/>
                        </a:rPr>
                        <a:t>Plan and monitor</a:t>
                      </a:r>
                      <a:br>
                        <a:rPr lang="en-US" sz="700" b="1" dirty="0">
                          <a:effectLst/>
                          <a:latin typeface="Calibri" panose="020F0502020204030204" pitchFamily="34" charset="0"/>
                          <a:cs typeface="Calibri" panose="020F0502020204030204" pitchFamily="34" charset="0"/>
                        </a:rPr>
                      </a:br>
                      <a:r>
                        <a:rPr lang="en-US" sz="500" b="1" dirty="0">
                          <a:effectLst/>
                          <a:latin typeface="Calibri" panose="020F0502020204030204" pitchFamily="34" charset="0"/>
                          <a:cs typeface="Calibri" panose="020F0502020204030204" pitchFamily="34" charset="0"/>
                        </a:rPr>
                        <a:t>(Complete now and monitor)</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600" dirty="0">
                          <a:solidFill>
                            <a:schemeClr val="tx1"/>
                          </a:solidFill>
                          <a:latin typeface="Calibri" panose="020F0502020204030204" pitchFamily="34" charset="0"/>
                          <a:cs typeface="Calibri" panose="020F0502020204030204" pitchFamily="34" charset="0"/>
                        </a:rPr>
                        <a:t>To increase parent and carer involvement in, and understanding of, PE, sport and Forest School provision.</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Host a Forest School information evening for parents/carers. Invite parents/carers to support at sporting events and competitions. Share information with parents about the different areas of the PE curriculum via newsletters, the school website and workshops.</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Parents/carers better understand and support the PE and sport curriculum. Increased parent attendance and involvement at sporting events. A stronger home-school partnership around physical activity.</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Information evening attendance register and feedback forms. Volunteer/support records at events. Parent survey feedback on communications. Website and newsletter records.</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r h="164253">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b="1" dirty="0">
                          <a:solidFill>
                            <a:sysClr val="windowText" lastClr="000000"/>
                          </a:solidFill>
                          <a:latin typeface="Calibri" panose="020F0502020204030204" pitchFamily="34" charset="0"/>
                          <a:cs typeface="Calibri" panose="020F0502020204030204" pitchFamily="34" charset="0"/>
                        </a:rPr>
                        <a:t>What impact have you seen?</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Are the improvements sustainable? How?</a:t>
                      </a:r>
                      <a:endParaRPr lang="en-US" sz="700" b="1"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Supporting evidence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b="1" dirty="0">
                          <a:solidFill>
                            <a:sysClr val="windowText" lastClr="000000"/>
                          </a:solidFill>
                          <a:effectLst/>
                          <a:latin typeface="Calibri" panose="020F0502020204030204" pitchFamily="34" charset="0"/>
                          <a:cs typeface="Calibri" panose="020F0502020204030204" pitchFamily="34" charset="0"/>
                        </a:rPr>
                        <a:t>Approx. cost</a:t>
                      </a:r>
                      <a:endPar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3420514327"/>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latin typeface="Calibri" panose="020F0502020204030204" pitchFamily="34" charset="0"/>
                          <a:cs typeface="Calibri" panose="020F0502020204030204" pitchFamily="34" charset="0"/>
                        </a:rPr>
                        <a:t>Evaluate</a:t>
                      </a:r>
                      <a:r>
                        <a:rPr lang="en-US" sz="700" b="1" dirty="0">
                          <a:latin typeface="Calibri" panose="020F0502020204030204" pitchFamily="34" charset="0"/>
                          <a:cs typeface="Calibri" panose="020F0502020204030204" pitchFamily="34" charset="0"/>
                        </a:rPr>
                        <a:t> </a:t>
                      </a:r>
                      <a:r>
                        <a:rPr lang="en-US" sz="500" b="1" dirty="0">
                          <a:latin typeface="Calibri" panose="020F0502020204030204" pitchFamily="34" charset="0"/>
                          <a:cs typeface="Calibri" panose="020F0502020204030204" pitchFamily="34" charset="0"/>
                        </a:rPr>
                        <a:t>(Complete in July)</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Add text here</a:t>
                      </a:r>
                    </a:p>
                    <a:p>
                      <a:pPr algn="l">
                        <a:lnSpc>
                          <a:spcPct val="100000"/>
                        </a:lnSpc>
                      </a:pPr>
                      <a:endParaRPr lang="en-US" sz="45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Add text here</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Add text here</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Forest School information evening (venue/refreshments/resources) - £250. Parent communication materials - £50. Total approx. £300</a:t>
                      </a:r>
                    </a:p>
                    <a:p>
                      <a:pPr algn="l">
                        <a:lnSpc>
                          <a:spcPct val="100000"/>
                        </a:lnSpc>
                      </a:pPr>
                      <a:endParaRPr lang="en-US" sz="600" b="1"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672556584"/>
                  </a:ext>
                </a:extLst>
              </a:tr>
            </a:tbl>
          </a:graphicData>
        </a:graphic>
      </p:graphicFrame>
    </p:spTree>
    <p:extLst>
      <p:ext uri="{BB962C8B-B14F-4D97-AF65-F5344CB8AC3E}">
        <p14:creationId xmlns:p14="http://schemas.microsoft.com/office/powerpoint/2010/main" val="288386440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B99847C-2B42-CB6E-A3A8-FBC53086DBEA}"/>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480D0268-9FFC-E12D-3361-CE303B154D08}"/>
              </a:ext>
            </a:extLst>
          </p:cNvPr>
          <p:cNvPicPr>
            <a:picLocks noChangeAspect="1"/>
          </p:cNvPicPr>
          <p:nvPr/>
        </p:nvPicPr>
        <p:blipFill>
          <a:blip r:embed="rId2"/>
          <a:stretch>
            <a:fillRect/>
          </a:stretch>
        </p:blipFill>
        <p:spPr>
          <a:xfrm>
            <a:off x="-23749" y="0"/>
            <a:ext cx="6187224" cy="4322536"/>
          </a:xfrm>
          <a:prstGeom prst="rect">
            <a:avLst/>
          </a:prstGeom>
        </p:spPr>
      </p:pic>
      <p:sp>
        <p:nvSpPr>
          <p:cNvPr id="4" name="TextBox 3">
            <a:extLst>
              <a:ext uri="{FF2B5EF4-FFF2-40B4-BE49-F238E27FC236}">
                <a16:creationId xmlns:a16="http://schemas.microsoft.com/office/drawing/2014/main" id="{61BAB802-43D4-8699-5757-2F1FE9113452}"/>
              </a:ext>
            </a:extLst>
          </p:cNvPr>
          <p:cNvSpPr txBox="1"/>
          <p:nvPr/>
        </p:nvSpPr>
        <p:spPr>
          <a:xfrm>
            <a:off x="241825" y="226711"/>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Review of the last academic year (2025/2026)</a:t>
            </a:r>
          </a:p>
        </p:txBody>
      </p:sp>
      <p:sp>
        <p:nvSpPr>
          <p:cNvPr id="2" name="Rectangle 1">
            <a:extLst>
              <a:ext uri="{FF2B5EF4-FFF2-40B4-BE49-F238E27FC236}">
                <a16:creationId xmlns:a16="http://schemas.microsoft.com/office/drawing/2014/main" id="{839CA36D-C1F1-EC25-6FEA-2CE3AA0EF20F}"/>
              </a:ext>
            </a:extLst>
          </p:cNvPr>
          <p:cNvSpPr/>
          <p:nvPr/>
        </p:nvSpPr>
        <p:spPr>
          <a:xfrm>
            <a:off x="146584" y="167948"/>
            <a:ext cx="5870308" cy="439325"/>
          </a:xfrm>
          <a:prstGeom prst="rect">
            <a:avLst/>
          </a:prstGeom>
          <a:solidFill>
            <a:schemeClr val="bg1"/>
          </a:solidFill>
          <a:ln>
            <a:noFill/>
          </a:ln>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290DCC7D-37B2-168B-8CF8-B93E9B7FE518}"/>
              </a:ext>
            </a:extLst>
          </p:cNvPr>
          <p:cNvSpPr txBox="1"/>
          <p:nvPr/>
        </p:nvSpPr>
        <p:spPr>
          <a:xfrm>
            <a:off x="-37709" y="172166"/>
            <a:ext cx="6187224" cy="215444"/>
          </a:xfrm>
          <a:prstGeom prst="rect">
            <a:avLst/>
          </a:prstGeom>
          <a:noFill/>
        </p:spPr>
        <p:txBody>
          <a:bodyPr wrap="square">
            <a:spAutoFit/>
          </a:bodyPr>
          <a:lstStyle/>
          <a:p>
            <a:pPr algn="ctr">
              <a:buNone/>
            </a:pPr>
            <a:r>
              <a:rPr lang="en-GB" sz="800" b="1" dirty="0">
                <a:effectLst/>
                <a:latin typeface="Calibri" panose="020F0502020204030204" pitchFamily="34" charset="0"/>
                <a:ea typeface="Calibri" panose="020F0502020204030204" pitchFamily="34" charset="0"/>
              </a:rPr>
              <a:t>This page has been left blank for any notes or supporting information.</a:t>
            </a:r>
            <a:endParaRPr lang="en-GB" sz="800" dirty="0">
              <a:effectLst/>
              <a:latin typeface="Calibri" panose="020F0502020204030204" pitchFamily="34" charset="0"/>
              <a:ea typeface="Calibri" panose="020F0502020204030204" pitchFamily="34" charset="0"/>
            </a:endParaRPr>
          </a:p>
        </p:txBody>
      </p:sp>
    </p:spTree>
    <p:extLst>
      <p:ext uri="{BB962C8B-B14F-4D97-AF65-F5344CB8AC3E}">
        <p14:creationId xmlns:p14="http://schemas.microsoft.com/office/powerpoint/2010/main" val="1606010280"/>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Them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Office Theme</Template>
  <TotalTime>147</TotalTime>
  <Words>1968</Words>
  <Application>Microsoft Office PowerPoint</Application>
  <PresentationFormat>Custom</PresentationFormat>
  <Paragraphs>255</Paragraphs>
  <Slides>12</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12</vt:i4>
      </vt:variant>
    </vt:vector>
  </HeadingPairs>
  <TitlesOfParts>
    <vt:vector size="17" baseType="lpstr">
      <vt:lpstr>Aptos</vt:lpstr>
      <vt:lpstr>Aptos Display</vt:lpstr>
      <vt:lpstr>Arial</vt:lpstr>
      <vt:lpstr>Calibri</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David Rock</dc:creator>
  <cp:lastModifiedBy>Lisa Davies</cp:lastModifiedBy>
  <cp:revision>16</cp:revision>
  <dcterms:created xsi:type="dcterms:W3CDTF">2025-10-08T18:09:30Z</dcterms:created>
  <dcterms:modified xsi:type="dcterms:W3CDTF">2026-07-22T06:52:23Z</dcterms:modified>
</cp:coreProperties>
</file>