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7" r:id="rId5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429715-D5BD-40A4-972E-5CDBFDDDDAE8}" v="9" dt="2024-02-08T08:28:27.9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borah Hayman" userId="0c2e9796-0484-49ab-864d-b68f4eeb3713" providerId="ADAL" clId="{3A429715-D5BD-40A4-972E-5CDBFDDDDAE8}"/>
    <pc:docChg chg="custSel modSld modNotesMaster">
      <pc:chgData name="Deborah Hayman" userId="0c2e9796-0484-49ab-864d-b68f4eeb3713" providerId="ADAL" clId="{3A429715-D5BD-40A4-972E-5CDBFDDDDAE8}" dt="2024-02-08T08:32:27.177" v="868" actId="1076"/>
      <pc:docMkLst>
        <pc:docMk/>
      </pc:docMkLst>
      <pc:sldChg chg="modSp mod">
        <pc:chgData name="Deborah Hayman" userId="0c2e9796-0484-49ab-864d-b68f4eeb3713" providerId="ADAL" clId="{3A429715-D5BD-40A4-972E-5CDBFDDDDAE8}" dt="2024-02-08T08:32:27.177" v="868" actId="1076"/>
        <pc:sldMkLst>
          <pc:docMk/>
          <pc:sldMk cId="123089539" sldId="257"/>
        </pc:sldMkLst>
        <pc:graphicFrameChg chg="modGraphic">
          <ac:chgData name="Deborah Hayman" userId="0c2e9796-0484-49ab-864d-b68f4eeb3713" providerId="ADAL" clId="{3A429715-D5BD-40A4-972E-5CDBFDDDDAE8}" dt="2024-02-08T08:29:37.830" v="737" actId="20577"/>
          <ac:graphicFrameMkLst>
            <pc:docMk/>
            <pc:sldMk cId="123089539" sldId="257"/>
            <ac:graphicFrameMk id="3" creationId="{00000000-0000-0000-0000-000000000000}"/>
          </ac:graphicFrameMkLst>
        </pc:graphicFrameChg>
        <pc:graphicFrameChg chg="mod modGraphic">
          <ac:chgData name="Deborah Hayman" userId="0c2e9796-0484-49ab-864d-b68f4eeb3713" providerId="ADAL" clId="{3A429715-D5BD-40A4-972E-5CDBFDDDDAE8}" dt="2024-02-08T08:32:00.187" v="867" actId="20577"/>
          <ac:graphicFrameMkLst>
            <pc:docMk/>
            <pc:sldMk cId="123089539" sldId="257"/>
            <ac:graphicFrameMk id="4" creationId="{00000000-0000-0000-0000-000000000000}"/>
          </ac:graphicFrameMkLst>
        </pc:graphicFrameChg>
        <pc:graphicFrameChg chg="modGraphic">
          <ac:chgData name="Deborah Hayman" userId="0c2e9796-0484-49ab-864d-b68f4eeb3713" providerId="ADAL" clId="{3A429715-D5BD-40A4-972E-5CDBFDDDDAE8}" dt="2024-02-07T16:35:05.065" v="465" actId="20577"/>
          <ac:graphicFrameMkLst>
            <pc:docMk/>
            <pc:sldMk cId="123089539" sldId="257"/>
            <ac:graphicFrameMk id="8" creationId="{87A16600-9CE5-7D4D-9238-FE903140D703}"/>
          </ac:graphicFrameMkLst>
        </pc:graphicFrameChg>
        <pc:picChg chg="mod">
          <ac:chgData name="Deborah Hayman" userId="0c2e9796-0484-49ab-864d-b68f4eeb3713" providerId="ADAL" clId="{3A429715-D5BD-40A4-972E-5CDBFDDDDAE8}" dt="2024-02-08T08:32:27.177" v="868" actId="1076"/>
          <ac:picMkLst>
            <pc:docMk/>
            <pc:sldMk cId="123089539" sldId="257"/>
            <ac:picMk id="12" creationId="{194ABB62-6E8E-D3BB-AEC3-6EF0ADE2B4F7}"/>
          </ac:picMkLst>
        </pc:picChg>
        <pc:picChg chg="mod">
          <ac:chgData name="Deborah Hayman" userId="0c2e9796-0484-49ab-864d-b68f4eeb3713" providerId="ADAL" clId="{3A429715-D5BD-40A4-972E-5CDBFDDDDAE8}" dt="2024-02-08T08:30:12.741" v="740" actId="1076"/>
          <ac:picMkLst>
            <pc:docMk/>
            <pc:sldMk cId="123089539" sldId="257"/>
            <ac:picMk id="16" creationId="{1107547A-0219-5085-E21A-58A628100043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FEC84E-B729-4512-9857-613E0A22B9BA}" type="datetimeFigureOut">
              <a:rPr lang="en-GB" smtClean="0"/>
              <a:t>07/02/2024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587EFB-CD0D-4E45-9F3C-D4D7D39D07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052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5789CE-836E-B042-843F-5605E41F500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17283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0532DE-64A7-CB60-6543-0A79615204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397615-FE26-C2C7-D7FB-B2056B0C2E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219389-14F2-760B-2CC0-39425FACDB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0E48C-0B49-488F-B7D4-621BE692A63B}" type="datetimeFigureOut">
              <a:rPr lang="en-GB" smtClean="0"/>
              <a:t>07/02/2024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FD411E-0BF3-F8BE-C396-E4FF382FF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193AD5-7865-A7E6-97DE-0CFC865B1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4C6BB-0F7E-4FF5-ADED-69A4AA50C0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0860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E3296-258B-8038-BE9D-6AD87E10A5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E82280-7A6E-FE1E-9ED4-5980E3896E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361A7E-2D55-637F-4741-C602F3F00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0E48C-0B49-488F-B7D4-621BE692A63B}" type="datetimeFigureOut">
              <a:rPr lang="en-GB" smtClean="0"/>
              <a:t>07/02/2024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0123C4-0232-9157-6680-9E40156D8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EAD031-CCEF-7C8B-ECEC-78D6B076A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4C6BB-0F7E-4FF5-ADED-69A4AA50C0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798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AA35E9-4530-AED3-2408-58CF99693F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599218-E078-8E26-7F18-299CA48BAF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AAA7A1-EEB3-9C7B-8A5E-1C6267A64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0E48C-0B49-488F-B7D4-621BE692A63B}" type="datetimeFigureOut">
              <a:rPr lang="en-GB" smtClean="0"/>
              <a:t>07/02/2024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26F2AF-BC11-AA81-A459-29E6008F5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F12232-1A21-93A3-CC0E-507DD5ADC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4C6BB-0F7E-4FF5-ADED-69A4AA50C0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6075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FA20E5-6853-FF77-FFD4-F64886A33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241164-0855-E4A7-30A2-435FB3A701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02E55A-D8E0-C34B-11ED-1576297BC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0E48C-0B49-488F-B7D4-621BE692A63B}" type="datetimeFigureOut">
              <a:rPr lang="en-GB" smtClean="0"/>
              <a:t>07/02/2024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6C551E-0642-39E1-135A-207395FDA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CAECF2-82B5-E3DE-8B06-6FD07F235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4C6BB-0F7E-4FF5-ADED-69A4AA50C0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3165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917AA-BD2F-F888-8C22-380963344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3C4209-9603-872D-DF5C-562F809864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4A832F-6D06-C299-7324-25B9A20C3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0E48C-0B49-488F-B7D4-621BE692A63B}" type="datetimeFigureOut">
              <a:rPr lang="en-GB" smtClean="0"/>
              <a:t>07/02/2024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F694FE-4B8F-9161-D92A-1EF78F1A7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9C187C-B005-CC3C-07AE-A1188D69C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4C6BB-0F7E-4FF5-ADED-69A4AA50C0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1103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E2EB4-B86B-2EBB-94B3-9830A455B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865821-4E32-6EFE-85E9-279D762EBD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6FF5CD-46EA-67DF-8F88-30046E7800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43AFC9-C36D-4D44-FE1F-1DDC134C1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0E48C-0B49-488F-B7D4-621BE692A63B}" type="datetimeFigureOut">
              <a:rPr lang="en-GB" smtClean="0"/>
              <a:t>07/02/2024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8EC4E1-891E-5A74-CC4C-407F5F73B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DA3944-B9EB-535A-92F8-06EF8BE01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4C6BB-0F7E-4FF5-ADED-69A4AA50C0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2323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1D4A4-8B77-86FB-2909-EEFB475E1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3F5FD2-340F-DF45-0127-896007D870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50E02F-2CE4-146E-6D22-71771783D6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3A0DB0-53F3-D786-3F7B-73AB12DBDB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BFE773-DC33-473B-7FB9-AADA01C827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22818D5-D464-6EF0-F23C-1D2BDA248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0E48C-0B49-488F-B7D4-621BE692A63B}" type="datetimeFigureOut">
              <a:rPr lang="en-GB" smtClean="0"/>
              <a:t>07/02/2024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28D77-1FF9-FAD6-2CDD-BEB5B1C97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1BA48C1-DDD2-2836-F2EF-EEF38D788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4C6BB-0F7E-4FF5-ADED-69A4AA50C0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3536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DC568-00AD-30DF-6629-92DE53648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F6399B-30CD-E954-0561-EB1182421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0E48C-0B49-488F-B7D4-621BE692A63B}" type="datetimeFigureOut">
              <a:rPr lang="en-GB" smtClean="0"/>
              <a:t>07/02/2024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14E6D7-1A81-8FFD-94E5-65A437441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1FD32A-A03B-4E3E-3B0A-D1772A8C2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4C6BB-0F7E-4FF5-ADED-69A4AA50C0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6410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1500635-6985-BE71-DC4C-4FCF1156D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0E48C-0B49-488F-B7D4-621BE692A63B}" type="datetimeFigureOut">
              <a:rPr lang="en-GB" smtClean="0"/>
              <a:t>07/02/2024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C8C86B3-12BE-CCFA-EC46-411C7E4EB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83A76E-4B50-EBF9-F0F1-EC763A697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4C6BB-0F7E-4FF5-ADED-69A4AA50C0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7817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40E25-BD6D-9472-134B-C17F0E5A8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188A2A-8EA1-F72B-CF72-58D112EF83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03E016-171D-08D9-FBA1-4423FA0139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07D5FB-CB5A-D128-8EBD-8082C2339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0E48C-0B49-488F-B7D4-621BE692A63B}" type="datetimeFigureOut">
              <a:rPr lang="en-GB" smtClean="0"/>
              <a:t>07/02/2024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63A8B2-F2D2-AAE6-A591-548CB5F01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9DF76F-DF62-4DC0-502E-12532BE77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4C6BB-0F7E-4FF5-ADED-69A4AA50C0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3734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E5C371-F726-D98B-7426-86DF674087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7B1098F-2B6E-9578-676F-17597214C4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BFD26D-7E1D-F018-56D2-BF6C67A6F3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61C4B8-BD57-DFB7-A57B-7E13827EB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0E48C-0B49-488F-B7D4-621BE692A63B}" type="datetimeFigureOut">
              <a:rPr lang="en-GB" smtClean="0"/>
              <a:t>07/02/2024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15550A-54A8-29D1-A0C3-698CB850A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0CE426-439D-7237-6EAF-7AED35E00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4C6BB-0F7E-4FF5-ADED-69A4AA50C0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492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F308C5E-3C1E-FF54-7AC8-B1E1BDECA7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4150AC-AC67-ED76-B32A-DDC80025C0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89D033-65C0-512C-09C0-74BD043146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2B0E48C-0B49-488F-B7D4-621BE692A63B}" type="datetimeFigureOut">
              <a:rPr lang="en-GB" smtClean="0"/>
              <a:t>07/02/2024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42E73D-B920-AFC0-848E-448DBC3B27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7D0E17-D9FC-C24C-8E27-8C7EF85CFB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F54C6BB-0F7E-4FF5-ADED-69A4AA50C0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786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rofgede.netlify.app/solar-system-planets-in-order-of-size/" TargetMode="External"/><Relationship Id="rId3" Type="http://schemas.openxmlformats.org/officeDocument/2006/relationships/image" Target="../media/image1.png"/><Relationship Id="rId7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creativecommons.org/licenses/by-nc-sa/3.0/" TargetMode="External"/><Relationship Id="rId5" Type="http://schemas.openxmlformats.org/officeDocument/2006/relationships/hyperlink" Target="https://www.flickr.com/photos/profzucker/22882315143/in/photostream/" TargetMode="External"/><Relationship Id="rId4" Type="http://schemas.openxmlformats.org/officeDocument/2006/relationships/image" Target="../media/image2.jpg"/><Relationship Id="rId9" Type="http://schemas.openxmlformats.org/officeDocument/2006/relationships/hyperlink" Target="https://creativecommons.org/licenses/by/3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43855" y="199566"/>
            <a:ext cx="8081185" cy="242527"/>
          </a:xfrm>
        </p:spPr>
        <p:txBody>
          <a:bodyPr numCol="1">
            <a:normAutofit fontScale="90000"/>
          </a:bodyPr>
          <a:lstStyle/>
          <a:p>
            <a:r>
              <a:rPr lang="en-US" sz="1800" b="1" i="1" dirty="0">
                <a:latin typeface="Comic Sans MS" panose="030F0702030302020204" pitchFamily="66" charset="0"/>
              </a:rPr>
              <a:t>Year Group- Reception   Term- Summer   Topic:  ‘Starry Night’</a:t>
            </a:r>
            <a:r>
              <a:rPr lang="en-US" sz="1800" b="1" dirty="0"/>
              <a:t>	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4290464"/>
              </p:ext>
            </p:extLst>
          </p:nvPr>
        </p:nvGraphicFramePr>
        <p:xfrm>
          <a:off x="259307" y="705522"/>
          <a:ext cx="4135274" cy="498605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814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49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44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4416">
                  <a:extLst>
                    <a:ext uri="{9D8B030D-6E8A-4147-A177-3AD203B41FA5}">
                      <a16:colId xmlns:a16="http://schemas.microsoft.com/office/drawing/2014/main" val="2526512131"/>
                    </a:ext>
                  </a:extLst>
                </a:gridCol>
              </a:tblGrid>
              <a:tr h="0">
                <a:tc gridSpan="4"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Key </a:t>
                      </a:r>
                      <a:r>
                        <a:rPr lang="en-US" sz="1500" dirty="0" err="1"/>
                        <a:t>VocabularyI</a:t>
                      </a:r>
                      <a:endParaRPr lang="en-US" sz="1500" dirty="0"/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3776">
                <a:tc>
                  <a:txBody>
                    <a:bodyPr/>
                    <a:lstStyle/>
                    <a:p>
                      <a:r>
                        <a:rPr lang="en-US" sz="1050" b="1" dirty="0"/>
                        <a:t>1</a:t>
                      </a:r>
                      <a:endParaRPr lang="en-US" sz="105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+mn-lt"/>
                          <a:cs typeface="Arial" panose="020B0604020202020204" pitchFamily="34" charset="0"/>
                        </a:rPr>
                        <a:t>Solar system</a:t>
                      </a:r>
                      <a:endParaRPr lang="en-GB" sz="12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1498794"/>
                  </a:ext>
                </a:extLst>
              </a:tr>
              <a:tr h="400514">
                <a:tc>
                  <a:txBody>
                    <a:bodyPr/>
                    <a:lstStyle/>
                    <a:p>
                      <a:r>
                        <a:rPr lang="en-US" sz="1050" b="1" dirty="0"/>
                        <a:t>2</a:t>
                      </a:r>
                      <a:endParaRPr lang="en-US" sz="105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+mn-lt"/>
                          <a:cs typeface="Arial" panose="020B0604020202020204" pitchFamily="34" charset="0"/>
                        </a:rPr>
                        <a:t>Planet </a:t>
                      </a:r>
                      <a:endParaRPr lang="en-GB" sz="12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3455">
                <a:tc>
                  <a:txBody>
                    <a:bodyPr/>
                    <a:lstStyle/>
                    <a:p>
                      <a:r>
                        <a:rPr lang="en-US" sz="1050" b="1" dirty="0"/>
                        <a:t>3</a:t>
                      </a:r>
                      <a:endParaRPr lang="en-US" sz="105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+mn-lt"/>
                          <a:cs typeface="Arial" panose="020B0604020202020204" pitchFamily="34" charset="0"/>
                        </a:rPr>
                        <a:t>Earth</a:t>
                      </a:r>
                      <a:endParaRPr lang="en-GB" sz="12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tc gridSpan="2">
                  <a:txBody>
                    <a:bodyPr/>
                    <a:lstStyle/>
                    <a:p>
                      <a:r>
                        <a:rPr lang="en-US" sz="1200" b="0" baseline="0" dirty="0">
                          <a:latin typeface="+mn-lt"/>
                          <a:cs typeface="Arial" panose="020B0604020202020204" pitchFamily="34" charset="0"/>
                        </a:rPr>
                        <a:t>Land &amp; water</a:t>
                      </a:r>
                      <a:endParaRPr lang="en-GB" sz="1200" b="0" baseline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6467875"/>
                  </a:ext>
                </a:extLst>
              </a:tr>
              <a:tr h="271276">
                <a:tc>
                  <a:txBody>
                    <a:bodyPr/>
                    <a:lstStyle/>
                    <a:p>
                      <a:r>
                        <a:rPr lang="en-US" sz="1050" b="1" dirty="0"/>
                        <a:t>4</a:t>
                      </a:r>
                      <a:endParaRPr lang="en-US" sz="105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+mn-lt"/>
                          <a:cs typeface="Arial" panose="020B0604020202020204" pitchFamily="34" charset="0"/>
                        </a:rPr>
                        <a:t>Sun &amp; Moon</a:t>
                      </a:r>
                      <a:endParaRPr lang="en-GB" sz="12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Gravity</a:t>
                      </a:r>
                      <a:endParaRPr kumimoji="0" lang="en-GB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050" b="1" dirty="0"/>
                        <a:t>5</a:t>
                      </a:r>
                      <a:endParaRPr lang="en-US" sz="105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+mn-lt"/>
                          <a:cs typeface="Arial" panose="020B0604020202020204" pitchFamily="34" charset="0"/>
                        </a:rPr>
                        <a:t>Star</a:t>
                      </a:r>
                      <a:endParaRPr lang="en-GB" sz="12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2263478"/>
                  </a:ext>
                </a:extLst>
              </a:tr>
              <a:tr h="409963">
                <a:tc>
                  <a:txBody>
                    <a:bodyPr/>
                    <a:lstStyle/>
                    <a:p>
                      <a:r>
                        <a:rPr lang="en-US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+mn-lt"/>
                          <a:cs typeface="Arial" panose="020B0604020202020204" pitchFamily="34" charset="0"/>
                        </a:rPr>
                        <a:t>Names of planets</a:t>
                      </a:r>
                      <a:endParaRPr lang="en-GB" sz="12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tc gridSpan="2">
                  <a:txBody>
                    <a:bodyPr/>
                    <a:lstStyle/>
                    <a:p>
                      <a:r>
                        <a:rPr lang="en-GB" sz="1200" dirty="0"/>
                        <a:t>Earth Mercury Venus Mars Jupiter Saturn Uranus Neptune</a:t>
                      </a:r>
                      <a:endParaRPr lang="en-GB" sz="12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395093"/>
                  </a:ext>
                </a:extLst>
              </a:tr>
              <a:tr h="280153">
                <a:tc>
                  <a:txBody>
                    <a:bodyPr/>
                    <a:lstStyle/>
                    <a:p>
                      <a:r>
                        <a:rPr lang="en-US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latin typeface="+mn-lt"/>
                          <a:cs typeface="Arial" panose="020B0604020202020204" pitchFamily="34" charset="0"/>
                        </a:rPr>
                        <a:t>Rocket </a:t>
                      </a:r>
                      <a:endParaRPr lang="en-GB" sz="12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tc gridSpan="2">
                  <a:txBody>
                    <a:bodyPr/>
                    <a:lstStyle/>
                    <a:p>
                      <a:r>
                        <a:rPr lang="en-US" sz="1200" dirty="0"/>
                        <a:t>vehicle powered by a rocket engine</a:t>
                      </a:r>
                      <a:endParaRPr lang="en-GB" sz="12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9908725"/>
                  </a:ext>
                </a:extLst>
              </a:tr>
              <a:tr h="446117">
                <a:tc>
                  <a:txBody>
                    <a:bodyPr/>
                    <a:lstStyle/>
                    <a:p>
                      <a:r>
                        <a:rPr lang="en-US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latin typeface="+mn-lt"/>
                          <a:cs typeface="Arial" panose="020B0604020202020204" pitchFamily="34" charset="0"/>
                        </a:rPr>
                        <a:t>Astronaut/space suit</a:t>
                      </a:r>
                      <a:endParaRPr lang="en-GB" sz="12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tc gridSpan="2">
                  <a:txBody>
                    <a:bodyPr/>
                    <a:lstStyle/>
                    <a:p>
                      <a:endParaRPr lang="en-GB" sz="12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7429423"/>
                  </a:ext>
                </a:extLst>
              </a:tr>
              <a:tr h="454864">
                <a:tc>
                  <a:txBody>
                    <a:bodyPr/>
                    <a:lstStyle/>
                    <a:p>
                      <a:r>
                        <a:rPr lang="en-US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latin typeface="+mn-lt"/>
                          <a:cs typeface="Arial" panose="020B0604020202020204" pitchFamily="34" charset="0"/>
                        </a:rPr>
                        <a:t>Alien</a:t>
                      </a:r>
                      <a:endParaRPr lang="en-GB" sz="12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tc gridSpan="2">
                  <a:txBody>
                    <a:bodyPr/>
                    <a:lstStyle/>
                    <a:p>
                      <a:endParaRPr lang="en-GB" sz="12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9230528"/>
                  </a:ext>
                </a:extLst>
              </a:tr>
              <a:tr h="410546">
                <a:tc>
                  <a:txBody>
                    <a:bodyPr/>
                    <a:lstStyle/>
                    <a:p>
                      <a:r>
                        <a:rPr lang="en-US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latin typeface="+mn-lt"/>
                          <a:cs typeface="Arial" panose="020B0604020202020204" pitchFamily="34" charset="0"/>
                        </a:rPr>
                        <a:t>International space station</a:t>
                      </a:r>
                      <a:endParaRPr lang="en-GB" sz="12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tc gridSpan="2">
                  <a:txBody>
                    <a:bodyPr/>
                    <a:lstStyle/>
                    <a:p>
                      <a:endParaRPr lang="en-GB" sz="12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6930256"/>
                  </a:ext>
                </a:extLst>
              </a:tr>
              <a:tr h="562378">
                <a:tc>
                  <a:txBody>
                    <a:bodyPr/>
                    <a:lstStyle/>
                    <a:p>
                      <a:r>
                        <a:rPr lang="en-US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latin typeface="+mn-lt"/>
                          <a:cs typeface="Arial" panose="020B0604020202020204" pitchFamily="34" charset="0"/>
                        </a:rPr>
                        <a:t>Day/Night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latin typeface="+mn-lt"/>
                          <a:cs typeface="Arial" panose="020B0604020202020204" pitchFamily="34" charset="0"/>
                        </a:rPr>
                        <a:t>Nocturnal</a:t>
                      </a:r>
                      <a:endParaRPr lang="en-GB" sz="12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At night it is dark/in the day it is light. Some animals are awake at night and sleep during the day.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396132"/>
                  </a:ext>
                </a:extLst>
              </a:tr>
            </a:tbl>
          </a:graphicData>
        </a:graphic>
      </p:graphicFrame>
      <p:cxnSp>
        <p:nvCxnSpPr>
          <p:cNvPr id="5" name="Straight Connector 4"/>
          <p:cNvCxnSpPr/>
          <p:nvPr/>
        </p:nvCxnSpPr>
        <p:spPr>
          <a:xfrm>
            <a:off x="1603375" y="644399"/>
            <a:ext cx="9906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6118767"/>
              </p:ext>
            </p:extLst>
          </p:nvPr>
        </p:nvGraphicFramePr>
        <p:xfrm>
          <a:off x="4526755" y="705522"/>
          <a:ext cx="3907561" cy="416293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781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46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4685">
                  <a:extLst>
                    <a:ext uri="{9D8B030D-6E8A-4147-A177-3AD203B41FA5}">
                      <a16:colId xmlns:a16="http://schemas.microsoft.com/office/drawing/2014/main" val="1995609852"/>
                    </a:ext>
                  </a:extLst>
                </a:gridCol>
              </a:tblGrid>
              <a:tr h="325186">
                <a:tc gridSpan="3">
                  <a:txBody>
                    <a:bodyPr/>
                    <a:lstStyle/>
                    <a:p>
                      <a:pPr algn="ctr"/>
                      <a:r>
                        <a:rPr lang="en-GB" altLang="en-GB" dirty="0"/>
                        <a:t>Sticky Knowledge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GB" altLang="en-GB" dirty="0"/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679">
                <a:tc>
                  <a:txBody>
                    <a:bodyPr/>
                    <a:lstStyle/>
                    <a:p>
                      <a:r>
                        <a:rPr lang="en-GB" altLang="en-GB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74295" marR="74295" marT="37148" marB="37148"/>
                </a:tc>
                <a:tc gridSpan="2">
                  <a:txBody>
                    <a:bodyPr/>
                    <a:lstStyle/>
                    <a:p>
                      <a:r>
                        <a:rPr lang="en-US" sz="1200" dirty="0">
                          <a:latin typeface="+mn-lt"/>
                          <a:cs typeface="Arial" panose="020B0604020202020204" pitchFamily="34" charset="0"/>
                        </a:rPr>
                        <a:t>Our planet is called Earth</a:t>
                      </a:r>
                      <a:endParaRPr lang="en-GB" sz="12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5249">
                <a:tc>
                  <a:txBody>
                    <a:bodyPr/>
                    <a:lstStyle/>
                    <a:p>
                      <a:r>
                        <a:rPr lang="en-GB" altLang="en-GB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74295" marR="74295" marT="37148" marB="37148"/>
                </a:tc>
                <a:tc gridSpan="2">
                  <a:txBody>
                    <a:bodyPr/>
                    <a:lstStyle/>
                    <a:p>
                      <a:r>
                        <a:rPr lang="en-US" sz="1200" dirty="0">
                          <a:latin typeface="+mn-lt"/>
                          <a:cs typeface="Arial" panose="020B0604020202020204" pitchFamily="34" charset="0"/>
                        </a:rPr>
                        <a:t>Earth is made up of water and land</a:t>
                      </a:r>
                      <a:endParaRPr lang="en-GB" sz="12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8919">
                <a:tc>
                  <a:txBody>
                    <a:bodyPr/>
                    <a:lstStyle/>
                    <a:p>
                      <a:r>
                        <a:rPr lang="en-GB" altLang="en-GB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74295" marR="74295" marT="37148" marB="37148"/>
                </a:tc>
                <a:tc gridSpan="2">
                  <a:txBody>
                    <a:bodyPr/>
                    <a:lstStyle/>
                    <a:p>
                      <a:r>
                        <a:rPr lang="en-US" sz="1200" dirty="0">
                          <a:latin typeface="+mn-lt"/>
                          <a:cs typeface="Arial" panose="020B0604020202020204" pitchFamily="34" charset="0"/>
                        </a:rPr>
                        <a:t>There are 8 planets in our Solar system and they orbit the sun</a:t>
                      </a:r>
                      <a:endParaRPr lang="en-GB" sz="12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7509847"/>
                  </a:ext>
                </a:extLst>
              </a:tr>
              <a:tr h="391061">
                <a:tc>
                  <a:txBody>
                    <a:bodyPr/>
                    <a:lstStyle/>
                    <a:p>
                      <a:r>
                        <a:rPr lang="en-GB" altLang="en-GB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74295" marR="74295" marT="37148" marB="37148"/>
                </a:tc>
                <a:tc gridSpan="2">
                  <a:txBody>
                    <a:bodyPr/>
                    <a:lstStyle/>
                    <a:p>
                      <a:r>
                        <a:rPr lang="en-US" sz="1200" dirty="0">
                          <a:latin typeface="+mn-lt"/>
                          <a:cs typeface="Arial" panose="020B0604020202020204" pitchFamily="34" charset="0"/>
                        </a:rPr>
                        <a:t>The moon orbits Earth- it is made of rock</a:t>
                      </a:r>
                      <a:endParaRPr lang="en-GB" sz="12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5163">
                <a:tc>
                  <a:txBody>
                    <a:bodyPr/>
                    <a:lstStyle/>
                    <a:p>
                      <a:r>
                        <a:rPr lang="en-US" altLang="en-GB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GB" altLang="en-GB" sz="1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tc gridSpan="2">
                  <a:txBody>
                    <a:bodyPr/>
                    <a:lstStyle/>
                    <a:p>
                      <a:r>
                        <a:rPr lang="en-US" sz="1200" dirty="0">
                          <a:latin typeface="+mn-lt"/>
                          <a:cs typeface="Arial" panose="020B0604020202020204" pitchFamily="34" charset="0"/>
                        </a:rPr>
                        <a:t>The sun is a giant star</a:t>
                      </a:r>
                      <a:endParaRPr lang="en-GB" sz="12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204">
                <a:tc>
                  <a:txBody>
                    <a:bodyPr/>
                    <a:lstStyle/>
                    <a:p>
                      <a:r>
                        <a:rPr lang="en-US" altLang="en-GB" sz="11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GB" altLang="en-GB" sz="11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tc gridSpan="2">
                  <a:txBody>
                    <a:bodyPr/>
                    <a:lstStyle/>
                    <a:p>
                      <a:r>
                        <a:rPr lang="en-US" sz="1200" dirty="0">
                          <a:latin typeface="+mn-lt"/>
                          <a:cs typeface="Arial" panose="020B0604020202020204" pitchFamily="34" charset="0"/>
                        </a:rPr>
                        <a:t>People have travelled in space- what do they need to be able to do this</a:t>
                      </a:r>
                      <a:endParaRPr lang="en-GB" sz="12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0042769"/>
                  </a:ext>
                </a:extLst>
              </a:tr>
              <a:tr h="600736">
                <a:tc>
                  <a:txBody>
                    <a:bodyPr/>
                    <a:lstStyle/>
                    <a:p>
                      <a:r>
                        <a:rPr lang="en-US" altLang="en-GB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GB" altLang="en-GB" sz="1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+mn-lt"/>
                          <a:cs typeface="Arial" panose="020B0604020202020204" pitchFamily="34" charset="0"/>
                        </a:rPr>
                        <a:t>Famous people – Neil Armstrong/Tim Peake</a:t>
                      </a:r>
                      <a:endParaRPr lang="en-GB" sz="12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+mn-lt"/>
                          <a:cs typeface="Arial" panose="020B0604020202020204" pitchFamily="34" charset="0"/>
                        </a:rPr>
                        <a:t>Vincent Van </a:t>
                      </a:r>
                      <a:r>
                        <a:rPr lang="en-US" sz="1200" dirty="0" err="1">
                          <a:latin typeface="+mn-lt"/>
                          <a:cs typeface="Arial" panose="020B0604020202020204" pitchFamily="34" charset="0"/>
                        </a:rPr>
                        <a:t>goph</a:t>
                      </a:r>
                      <a:r>
                        <a:rPr lang="en-US" sz="1200" dirty="0">
                          <a:latin typeface="+mn-lt"/>
                          <a:cs typeface="Arial" panose="020B0604020202020204" pitchFamily="34" charset="0"/>
                        </a:rPr>
                        <a:t> was a famous painter who came from the Netherlands. Two of his famous paintings are Starry night and Sunflowers. He became famous after his death.</a:t>
                      </a:r>
                      <a:endParaRPr lang="en-GB" sz="12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42403151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7A16600-9CE5-7D4D-9238-FE903140D7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2770669"/>
              </p:ext>
            </p:extLst>
          </p:nvPr>
        </p:nvGraphicFramePr>
        <p:xfrm>
          <a:off x="8618584" y="705522"/>
          <a:ext cx="3314109" cy="233053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26421">
                  <a:extLst>
                    <a:ext uri="{9D8B030D-6E8A-4147-A177-3AD203B41FA5}">
                      <a16:colId xmlns:a16="http://schemas.microsoft.com/office/drawing/2014/main" val="3034729171"/>
                    </a:ext>
                  </a:extLst>
                </a:gridCol>
                <a:gridCol w="2887688">
                  <a:extLst>
                    <a:ext uri="{9D8B030D-6E8A-4147-A177-3AD203B41FA5}">
                      <a16:colId xmlns:a16="http://schemas.microsoft.com/office/drawing/2014/main" val="771789285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Key Questions</a:t>
                      </a:r>
                    </a:p>
                  </a:txBody>
                  <a:tcPr marL="74295" marR="74295" marT="37148" marB="37148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910169"/>
                  </a:ext>
                </a:extLst>
              </a:tr>
              <a:tr h="198174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74295" marR="74295" marT="37148" marB="3714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cs typeface="Arial" panose="020B0604020202020204" pitchFamily="34" charset="0"/>
                        </a:rPr>
                        <a:t>Why is the sun important?</a:t>
                      </a:r>
                      <a:endParaRPr lang="en-GB" sz="12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7701748"/>
                  </a:ext>
                </a:extLst>
              </a:tr>
              <a:tr h="295992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74295" marR="74295" marT="37148" marB="3714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cs typeface="Arial" panose="020B0604020202020204" pitchFamily="34" charset="0"/>
                        </a:rPr>
                        <a:t>How do people get into space?</a:t>
                      </a:r>
                      <a:endParaRPr lang="en-GB" sz="12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3721669"/>
                  </a:ext>
                </a:extLst>
              </a:tr>
              <a:tr h="198174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74295" marR="74295" marT="37148" marB="3714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cs typeface="Arial" panose="020B0604020202020204" pitchFamily="34" charset="0"/>
                        </a:rPr>
                        <a:t>What is in our solar system?</a:t>
                      </a:r>
                      <a:endParaRPr lang="en-GB" sz="12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4240483"/>
                  </a:ext>
                </a:extLst>
              </a:tr>
              <a:tr h="198174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74295" marR="74295" marT="37148" marB="3714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cs typeface="Arial" panose="020B0604020202020204" pitchFamily="34" charset="0"/>
                        </a:rPr>
                        <a:t>What are the names of the planets? Do I know any facts about the different planets? Are they all the same? </a:t>
                      </a:r>
                      <a:endParaRPr lang="en-GB" sz="12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316888"/>
                  </a:ext>
                </a:extLst>
              </a:tr>
              <a:tr h="198174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74295" marR="74295" marT="37148" marB="3714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cs typeface="Arial" panose="020B0604020202020204" pitchFamily="34" charset="0"/>
                        </a:rPr>
                        <a:t>Why does day and night happen?</a:t>
                      </a:r>
                      <a:endParaRPr lang="en-GB" sz="12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4531558"/>
                  </a:ext>
                </a:extLst>
              </a:tr>
              <a:tr h="198174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74295" marR="74295" marT="37148" marB="3714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 would it be like to live on a Space station? What would I like? Dislike?</a:t>
                      </a:r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5702159"/>
                  </a:ext>
                </a:extLst>
              </a:tr>
            </a:tbl>
          </a:graphicData>
        </a:graphic>
      </p:graphicFrame>
      <p:sp>
        <p:nvSpPr>
          <p:cNvPr id="6" name="AutoShape 15" descr="Image result for concrete"/>
          <p:cNvSpPr>
            <a:spLocks noChangeAspect="1" noChangeArrowheads="1"/>
          </p:cNvSpPr>
          <p:nvPr/>
        </p:nvSpPr>
        <p:spPr bwMode="auto">
          <a:xfrm>
            <a:off x="1298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AutoShape 17" descr="Image result for concrete"/>
          <p:cNvSpPr>
            <a:spLocks noChangeAspect="1" noChangeArrowheads="1"/>
          </p:cNvSpPr>
          <p:nvPr/>
        </p:nvSpPr>
        <p:spPr bwMode="auto">
          <a:xfrm>
            <a:off x="1450975" y="79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AutoShape 19" descr="Image result for concrete"/>
          <p:cNvSpPr>
            <a:spLocks noChangeAspect="1" noChangeArrowheads="1"/>
          </p:cNvSpPr>
          <p:nvPr/>
        </p:nvSpPr>
        <p:spPr bwMode="auto">
          <a:xfrm>
            <a:off x="1603375" y="1603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4AE32BF-65C3-4D61-A9E8-C4AB7FC4C8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3728" y="161470"/>
            <a:ext cx="274344" cy="28653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EFF1045-E7F0-44F6-B109-8B04DD481C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41045" y="178602"/>
            <a:ext cx="274344" cy="286537"/>
          </a:xfrm>
          <a:prstGeom prst="rect">
            <a:avLst/>
          </a:prstGeom>
        </p:spPr>
      </p:pic>
      <p:pic>
        <p:nvPicPr>
          <p:cNvPr id="12" name="Picture 11" descr="A painting of a starry night&#10;&#10;Description automatically generated">
            <a:extLst>
              <a:ext uri="{FF2B5EF4-FFF2-40B4-BE49-F238E27FC236}">
                <a16:creationId xmlns:a16="http://schemas.microsoft.com/office/drawing/2014/main" id="{194ABB62-6E8E-D3BB-AEC3-6EF0ADE2B4F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8784763" y="3314785"/>
            <a:ext cx="3009250" cy="202184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058874D3-9A76-6479-0015-A61446A1C110}"/>
              </a:ext>
            </a:extLst>
          </p:cNvPr>
          <p:cNvSpPr txBox="1"/>
          <p:nvPr/>
        </p:nvSpPr>
        <p:spPr>
          <a:xfrm>
            <a:off x="6715760" y="6818048"/>
            <a:ext cx="128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>
                <a:hlinkClick r:id="rId5" tooltip="https://www.flickr.com/photos/profzucker/22882315143/in/photostream/"/>
              </a:rPr>
              <a:t>This Photo</a:t>
            </a:r>
            <a:r>
              <a:rPr lang="en-GB" sz="900"/>
              <a:t> by Unknown Author is licensed under </a:t>
            </a:r>
            <a:r>
              <a:rPr lang="en-GB" sz="900">
                <a:hlinkClick r:id="rId6" tooltip="https://creativecommons.org/licenses/by-nc-sa/3.0/"/>
              </a:rPr>
              <a:t>CC BY-SA-NC</a:t>
            </a:r>
            <a:endParaRPr lang="en-GB" sz="900"/>
          </a:p>
        </p:txBody>
      </p:sp>
      <p:pic>
        <p:nvPicPr>
          <p:cNvPr id="16" name="Picture 15" descr="A group of planets in space&#10;&#10;Description automatically generated">
            <a:extLst>
              <a:ext uri="{FF2B5EF4-FFF2-40B4-BE49-F238E27FC236}">
                <a16:creationId xmlns:a16="http://schemas.microsoft.com/office/drawing/2014/main" id="{1107547A-0219-5085-E21A-58A62810004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4513514" y="4937110"/>
            <a:ext cx="4105070" cy="1880938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34708787-53D7-B272-F6CA-47D6F693B4A4}"/>
              </a:ext>
            </a:extLst>
          </p:cNvPr>
          <p:cNvSpPr txBox="1"/>
          <p:nvPr/>
        </p:nvSpPr>
        <p:spPr>
          <a:xfrm>
            <a:off x="8877890" y="7011110"/>
            <a:ext cx="331410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>
                <a:hlinkClick r:id="rId8" tooltip="https://rofgede.netlify.app/solar-system-planets-in-order-of-size/"/>
              </a:rPr>
              <a:t>This Photo</a:t>
            </a:r>
            <a:r>
              <a:rPr lang="en-GB" sz="900"/>
              <a:t> by Unknown Author is licensed under </a:t>
            </a:r>
            <a:r>
              <a:rPr lang="en-GB" sz="900">
                <a:hlinkClick r:id="rId9" tooltip="https://creativecommons.org/licenses/by/3.0/"/>
              </a:rPr>
              <a:t>CC BY</a:t>
            </a:r>
            <a:endParaRPr lang="en-GB" sz="900"/>
          </a:p>
        </p:txBody>
      </p:sp>
    </p:spTree>
    <p:extLst>
      <p:ext uri="{BB962C8B-B14F-4D97-AF65-F5344CB8AC3E}">
        <p14:creationId xmlns:p14="http://schemas.microsoft.com/office/powerpoint/2010/main" val="123089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3BF44021674D44EA4E9073290118926" ma:contentTypeVersion="20" ma:contentTypeDescription="Create a new document." ma:contentTypeScope="" ma:versionID="c7080921f6e01dceb8f7f2c61d2e9d6f">
  <xsd:schema xmlns:xsd="http://www.w3.org/2001/XMLSchema" xmlns:xs="http://www.w3.org/2001/XMLSchema" xmlns:p="http://schemas.microsoft.com/office/2006/metadata/properties" xmlns:ns2="6f9a0114-eb1f-4db8-b315-8423719ee631" xmlns:ns3="0cd039e8-fabd-4e33-8398-dccf6085985c" targetNamespace="http://schemas.microsoft.com/office/2006/metadata/properties" ma:root="true" ma:fieldsID="b1482d90a430ed144f4ab3f55f2d5dac" ns2:_="" ns3:_="">
    <xsd:import namespace="6f9a0114-eb1f-4db8-b315-8423719ee631"/>
    <xsd:import namespace="0cd039e8-fabd-4e33-8398-dccf6085985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TaxCatchAll" minOccurs="0"/>
                <xsd:element ref="ns2:lcf76f155ced4ddcb4097134ff3c332f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9a0114-eb1f-4db8-b315-8423719ee63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947da020-fcd9-40fa-9a41-56601c1955a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d039e8-fabd-4e33-8398-dccf6085985c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10d52b6-9382-4bac-bde4-31a4af5cdab9}" ma:internalName="TaxCatchAll" ma:showField="CatchAllData" ma:web="0cd039e8-fabd-4e33-8398-dccf6085985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cd039e8-fabd-4e33-8398-dccf6085985c" xsi:nil="true"/>
    <lcf76f155ced4ddcb4097134ff3c332f xmlns="6f9a0114-eb1f-4db8-b315-8423719ee631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9B80ADA-C871-4BDE-B851-416F9424478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9a0114-eb1f-4db8-b315-8423719ee631"/>
    <ds:schemaRef ds:uri="0cd039e8-fabd-4e33-8398-dccf6085985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7F67116-ED2C-49A7-8478-FBFB42FEAF9C}">
  <ds:schemaRefs>
    <ds:schemaRef ds:uri="http://schemas.microsoft.com/office/2006/metadata/properties"/>
    <ds:schemaRef ds:uri="http://schemas.microsoft.com/office/infopath/2007/PartnerControls"/>
    <ds:schemaRef ds:uri="0cd039e8-fabd-4e33-8398-dccf6085985c"/>
    <ds:schemaRef ds:uri="6f9a0114-eb1f-4db8-b315-8423719ee631"/>
  </ds:schemaRefs>
</ds:datastoreItem>
</file>

<file path=customXml/itemProps3.xml><?xml version="1.0" encoding="utf-8"?>
<ds:datastoreItem xmlns:ds="http://schemas.openxmlformats.org/officeDocument/2006/customXml" ds:itemID="{50DBE967-15A0-45E7-8CB8-6AD53659C71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296</Words>
  <Application>Microsoft Office PowerPoint</Application>
  <PresentationFormat>Widescreen</PresentationFormat>
  <Paragraphs>62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Comic Sans MS</vt:lpstr>
      <vt:lpstr>Office Theme</vt:lpstr>
      <vt:lpstr>Year Group- Reception   Term- Summer   Topic:  ‘Starry Night’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Group- Reception   Term- Summer   Topic:  ‘Starry Night’  </dc:title>
  <dc:creator>Deborah Hayman</dc:creator>
  <cp:lastModifiedBy>Deborah Hayman</cp:lastModifiedBy>
  <cp:revision>1</cp:revision>
  <cp:lastPrinted>2024-02-07T16:46:12Z</cp:lastPrinted>
  <dcterms:created xsi:type="dcterms:W3CDTF">2024-02-07T16:18:36Z</dcterms:created>
  <dcterms:modified xsi:type="dcterms:W3CDTF">2024-02-08T08:32:36Z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0x01010053BF44021674D44EA4E9073290118926</vt:lpwstr>
  </property>
  <property fmtid="{D5CDD505-2E9C-101B-9397-08002B2CF9AE}" pid="3" name="MediaServiceImageTags">
    <vt:lpwstr/>
  </property>
</Properties>
</file>