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57" r:id="rId6"/>
    <p:sldId id="268" r:id="rId7"/>
    <p:sldId id="265" r:id="rId8"/>
    <p:sldId id="267" r:id="rId9"/>
    <p:sldId id="266" r:id="rId10"/>
    <p:sldId id="288" r:id="rId11"/>
    <p:sldId id="290" r:id="rId12"/>
    <p:sldId id="276" r:id="rId13"/>
    <p:sldId id="263" r:id="rId14"/>
    <p:sldId id="264" r:id="rId15"/>
    <p:sldId id="320" r:id="rId16"/>
    <p:sldId id="312" r:id="rId17"/>
    <p:sldId id="319" r:id="rId18"/>
    <p:sldId id="321" r:id="rId19"/>
    <p:sldId id="322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6184-C842-4EA4-B9D6-0EA718837C70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C4B3-BF3A-4310-AAF0-E67894A2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70A59AB7-C94A-8CF7-7EEE-6DCBF8C13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622BE0B-9C7A-69E6-2272-1190592A9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73B209F-375C-E519-FC30-F5063B434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11991-7C86-4BA5-896D-2826D6671ED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1B9DCF0-7877-56BA-6474-FBBB46E71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B807013-4F39-CB40-484A-DA09E1FCC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Say about reading books</a:t>
            </a: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D1C1C62-F844-D3FC-E4EC-B3E840B18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CB370-2528-4BB4-B2CF-39C01BDE916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9831031-371E-3D81-C7C6-F10257F10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97865FB-97D9-BE87-AF40-DEF9C031A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Explain about the first sounds they will be learning</a:t>
            </a:r>
          </a:p>
          <a:p>
            <a:r>
              <a:rPr lang="en-US" altLang="en-US"/>
              <a:t>Lower case letters</a:t>
            </a: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AEE498C-1B5F-5FFD-811C-488D00684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68B83A-7ADC-408C-99FC-C4C61830C44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BFA16A0-6E08-E420-78C5-8148E5475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5D973E5-3EE9-F856-FC20-29D99177A6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B739257-AA09-4F83-EFEE-FEEBF5502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980DC-57E0-4AD8-9FD1-7D939418284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02A4D4-759F-D79A-1BA0-0D4107E09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4CC29E-A236-C0A3-5E21-3CAB86032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F23DA2A-A024-9E28-5054-5BB741314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ED83-B1CB-4CCF-9D0F-09F35A1042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981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7F32AA-AA6F-5EC9-1D9A-D1D6C8A4C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F834BC-931C-19EF-57F0-EE36C850D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0E0194-88C4-1555-28F7-79CB98F2C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C105-BA14-406C-A95E-E8A30FE167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4699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D0D52C-46A9-B156-06A0-3F1E3AD31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A7DCF8-E46A-054C-34D6-0DA02DF56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C46E63-35D0-D2E4-D0E3-567026531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219D-9ED9-4ADD-9128-F7B36F6E06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1981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3063A9-E740-B471-A3EA-B21B83EB5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FFE879-2B86-6F6B-3EB8-F87262D0B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50E22FD-8739-667A-AEF4-C1A4E952C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41B53-4C15-4CC8-9C0E-77848DC7E5A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309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D5A9D9-C127-C95D-482A-5E21A8DFB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829DCD-8289-F9F3-7A4D-49EF4E678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2C9CC20-8A1A-65F1-AAED-C11922828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81E0-88A9-4A7D-B819-22B641214E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364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31848A-14D6-1FF8-91B6-53BA5C146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DA30F5-C854-71E7-7CD2-C0646F441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7D6A5B4-7520-E0EC-2771-4621BFF71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AAC3-7EE1-44F1-9721-75F74C6E281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123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82E33D-A460-3A9C-729A-7C79B1ED7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9C24C9-DD77-DDAF-98CD-C3D7928D0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259161-81C9-1211-2CC9-667F45E66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A829-8175-410D-A49F-8734DC7A3F0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59887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A3E7FB-D017-0909-A605-13B262C6B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EA883A-7BB5-DB52-3197-661C97AB2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9759F93-ABED-3D68-D26C-144065658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0D17-03DA-4DC3-8AD8-F028562B43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731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C6C51-F7AC-84C2-A314-F8C46ACE8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5BC4A1-D233-E238-007D-684A5E54B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F9F38E-5711-AE31-2A5C-A52C91A7B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7BFB-A64C-4CC1-BBCF-46B18CFF0A6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276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1C44236-46C7-2C81-FA9D-882791677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BB6EDC0-3BA4-6D22-AE6A-F2F87B52B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B9A8571-AD92-99BF-661D-C3C3ED545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C6F3-5206-44DC-A129-04E0249A91F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856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7B60A-3545-8C63-E0A3-C950D1F47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205218-444F-1E40-6A6E-5382100DA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14523C-A76A-2341-1C4C-83E5E1A20B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80F1-4B69-4177-A802-A59C9D453F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798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793266-80E3-1552-60E3-851B9C4F3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5929EA-0AAF-51CC-4940-46DC0CD81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3CEDEB-F617-038B-94EA-3C67E614B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5002-9A28-478E-97F0-9FE4F52CE85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724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AD489-0409-CD5E-6FD7-4D9DE83AF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D1E63-A4AB-142C-250F-C9C8C3522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128B364-9B72-4C28-CF87-DBDCF93D9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3591-7528-446E-AB01-FF40ABE218C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918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A89D84-5391-BD7C-6AAE-611A2B48F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8190C2-6630-396E-F402-76ABFF24A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5390BB5-8D32-25F0-2518-2098A4BFE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9EB2-B8F9-4D12-B79C-00D32F83B4B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67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AD6A4F-8260-5854-87F1-F31B9BCDC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C10188-F49D-A40F-1320-216206263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527E278-A368-FCEB-19AC-A1FA47E6A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8123-249B-4FF1-B1F8-11CF7AF0911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22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C06318-B15C-D79C-2E2B-AA6E8E7DB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6B8F9B-15E7-6020-BDB1-140C4366F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4BF281-F94D-3185-08C1-18C352448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85DC-F7FB-4B3B-94EA-AE11AEB856C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355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A7F562-5A11-06EB-70BC-37B278AAB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9173B8-1548-163B-B384-D5F59AAE0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750ABFF-A209-C80E-4E51-7DC81BAB8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E5BE-15A8-4564-B21C-C80BC1E1302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540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CA46C4-BA3A-1F6A-99F5-59B03AF81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A43A03-64D3-25F0-ECC7-DD316EEAA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C09FC29-F79D-47D6-691B-F8AF584B1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20D4-3306-4607-8158-8057E0E928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532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542D1F-A568-9904-26F0-BA7D6D27D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711557-43E1-B7E2-727C-961B365A0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F21AF2-F1EC-CC42-D32B-37F693C93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7103-581D-4243-A709-7FFA79AA76F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454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5BB57C-9B53-9618-44A4-303F4A162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FB87266-6398-3966-C509-DC3299302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9D63A81-9003-181D-5D79-4F8A64619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CB2E-6D31-4021-AB30-246986560F0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401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7FA87C-B0AF-0F35-0611-820A5D41F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F98410-DA93-55A5-5F98-54CF7AD9E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63C474-F1F4-8284-B2E4-B28AD3AC5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1D76-56C8-48ED-90DD-CA114363918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892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5E7458-6E10-B867-1038-1438C57CE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D8ED2-A4C1-3DD2-E616-4A2C80C28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39C956B-0049-0CFC-23FA-56DCC5EB0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5A03-3815-4D9B-AFE3-723D1598FB7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521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>
            <a:extLst>
              <a:ext uri="{FF2B5EF4-FFF2-40B4-BE49-F238E27FC236}">
                <a16:creationId xmlns:a16="http://schemas.microsoft.com/office/drawing/2014/main" id="{D6A61281-BB9C-F457-8529-63C58F6573D3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grpSp>
        <p:nvGrpSpPr>
          <p:cNvPr id="2051" name="Group 8">
            <a:extLst>
              <a:ext uri="{FF2B5EF4-FFF2-40B4-BE49-F238E27FC236}">
                <a16:creationId xmlns:a16="http://schemas.microsoft.com/office/drawing/2014/main" id="{AA63EA86-9A79-C294-13DE-5794EE2E45CB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2069" name="Freeform 9">
              <a:extLst>
                <a:ext uri="{FF2B5EF4-FFF2-40B4-BE49-F238E27FC236}">
                  <a16:creationId xmlns:a16="http://schemas.microsoft.com/office/drawing/2014/main" id="{77E6E7BC-14C1-D666-8CE5-27654289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2895360 w 794"/>
                <a:gd name="T1" fmla="*/ 19069064 h 414"/>
                <a:gd name="T2" fmla="*/ 190391823 w 794"/>
                <a:gd name="T3" fmla="*/ 15356128 h 414"/>
                <a:gd name="T4" fmla="*/ 149126736 w 794"/>
                <a:gd name="T5" fmla="*/ 10146842 h 414"/>
                <a:gd name="T6" fmla="*/ 19031704 w 794"/>
                <a:gd name="T7" fmla="*/ 0 h 414"/>
                <a:gd name="T8" fmla="*/ 6138108 w 794"/>
                <a:gd name="T9" fmla="*/ 961355 h 414"/>
                <a:gd name="T10" fmla="*/ 0 w 794"/>
                <a:gd name="T11" fmla="*/ 4010436 h 414"/>
                <a:gd name="T12" fmla="*/ 7480275 w 794"/>
                <a:gd name="T13" fmla="*/ 7489392 h 414"/>
                <a:gd name="T14" fmla="*/ 152827569 w 794"/>
                <a:gd name="T15" fmla="*/ 19757234 h 414"/>
                <a:gd name="T16" fmla="*/ 184673414 w 794"/>
                <a:gd name="T17" fmla="*/ 18971656 h 414"/>
                <a:gd name="T18" fmla="*/ 210421196 w 794"/>
                <a:gd name="T19" fmla="*/ 19987745 h 414"/>
                <a:gd name="T20" fmla="*/ 212895360 w 794"/>
                <a:gd name="T21" fmla="*/ 19069064 h 414"/>
                <a:gd name="T22" fmla="*/ 212895360 w 794"/>
                <a:gd name="T23" fmla="*/ 1906906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2070" name="Freeform 10">
              <a:extLst>
                <a:ext uri="{FF2B5EF4-FFF2-40B4-BE49-F238E27FC236}">
                  <a16:creationId xmlns:a16="http://schemas.microsoft.com/office/drawing/2014/main" id="{89A2F382-D1A2-3569-65F3-3595F6A1A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8819 w 1586"/>
                <a:gd name="T1" fmla="*/ 0 h 821"/>
                <a:gd name="T2" fmla="*/ 85661 w 1586"/>
                <a:gd name="T3" fmla="*/ 6016 h 821"/>
                <a:gd name="T4" fmla="*/ 91898 w 1586"/>
                <a:gd name="T5" fmla="*/ 7396 h 821"/>
                <a:gd name="T6" fmla="*/ 102081 w 1586"/>
                <a:gd name="T7" fmla="*/ 9180 h 821"/>
                <a:gd name="T8" fmla="*/ 100730 w 1586"/>
                <a:gd name="T9" fmla="*/ 9518 h 821"/>
                <a:gd name="T10" fmla="*/ 86868 w 1586"/>
                <a:gd name="T11" fmla="*/ 9122 h 821"/>
                <a:gd name="T12" fmla="*/ 73680 w 1586"/>
                <a:gd name="T13" fmla="*/ 9402 h 821"/>
                <a:gd name="T14" fmla="*/ 2664 w 1586"/>
                <a:gd name="T15" fmla="*/ 3464 h 821"/>
                <a:gd name="T16" fmla="*/ 0 w 1586"/>
                <a:gd name="T17" fmla="*/ 1740 h 821"/>
                <a:gd name="T18" fmla="*/ 2954 w 1586"/>
                <a:gd name="T19" fmla="*/ 367 h 821"/>
                <a:gd name="T20" fmla="*/ 8819 w 1586"/>
                <a:gd name="T21" fmla="*/ 0 h 821"/>
                <a:gd name="T22" fmla="*/ 881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2071" name="Freeform 11">
              <a:extLst>
                <a:ext uri="{FF2B5EF4-FFF2-40B4-BE49-F238E27FC236}">
                  <a16:creationId xmlns:a16="http://schemas.microsoft.com/office/drawing/2014/main" id="{063A33BD-E45F-F2CA-D7D9-42E079105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904 h 747"/>
                <a:gd name="T2" fmla="*/ 61178 w 1049"/>
                <a:gd name="T3" fmla="*/ 8981 h 747"/>
                <a:gd name="T4" fmla="*/ 62316 w 1049"/>
                <a:gd name="T5" fmla="*/ 6421 h 747"/>
                <a:gd name="T6" fmla="*/ 69614 w 1049"/>
                <a:gd name="T7" fmla="*/ 5076 h 747"/>
                <a:gd name="T8" fmla="*/ 5175 w 1049"/>
                <a:gd name="T9" fmla="*/ 0 h 747"/>
                <a:gd name="T10" fmla="*/ 0 w 1049"/>
                <a:gd name="T11" fmla="*/ 1521 h 747"/>
                <a:gd name="T12" fmla="*/ 0 w 1049"/>
                <a:gd name="T13" fmla="*/ 3904 h 747"/>
                <a:gd name="T14" fmla="*/ 0 w 1049"/>
                <a:gd name="T15" fmla="*/ 39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grpSp>
          <p:nvGrpSpPr>
            <p:cNvPr id="2072" name="Group 12">
              <a:extLst>
                <a:ext uri="{FF2B5EF4-FFF2-40B4-BE49-F238E27FC236}">
                  <a16:creationId xmlns:a16="http://schemas.microsoft.com/office/drawing/2014/main" id="{6FF4999A-7539-B9E7-CD86-33952A2E1C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73" name="Freeform 13">
                <a:extLst>
                  <a:ext uri="{FF2B5EF4-FFF2-40B4-BE49-F238E27FC236}">
                    <a16:creationId xmlns:a16="http://schemas.microsoft.com/office/drawing/2014/main" id="{4014B162-27B2-A408-F500-1CC2910FB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975 w 150"/>
                  <a:gd name="T1" fmla="*/ 0 h 173"/>
                  <a:gd name="T2" fmla="*/ 2567 w 150"/>
                  <a:gd name="T3" fmla="*/ 852 h 173"/>
                  <a:gd name="T4" fmla="*/ 0 w 150"/>
                  <a:gd name="T5" fmla="*/ 2223 h 173"/>
                  <a:gd name="T6" fmla="*/ 5075 w 150"/>
                  <a:gd name="T7" fmla="*/ 2055 h 173"/>
                  <a:gd name="T8" fmla="*/ 6538 w 150"/>
                  <a:gd name="T9" fmla="*/ 1086 h 173"/>
                  <a:gd name="T10" fmla="*/ 9540 w 150"/>
                  <a:gd name="T11" fmla="*/ 344 h 173"/>
                  <a:gd name="T12" fmla="*/ 6975 w 150"/>
                  <a:gd name="T13" fmla="*/ 0 h 173"/>
                  <a:gd name="T14" fmla="*/ 69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74" name="Freeform 14">
                <a:extLst>
                  <a:ext uri="{FF2B5EF4-FFF2-40B4-BE49-F238E27FC236}">
                    <a16:creationId xmlns:a16="http://schemas.microsoft.com/office/drawing/2014/main" id="{22423392-FBD9-7FCA-38E5-91EFCB37E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0206 w 1684"/>
                  <a:gd name="T1" fmla="*/ 0 h 880"/>
                  <a:gd name="T2" fmla="*/ 4127 w 1684"/>
                  <a:gd name="T3" fmla="*/ 615 h 880"/>
                  <a:gd name="T4" fmla="*/ 0 w 1684"/>
                  <a:gd name="T5" fmla="*/ 2457 h 880"/>
                  <a:gd name="T6" fmla="*/ 4401 w 1684"/>
                  <a:gd name="T7" fmla="*/ 4237 h 880"/>
                  <a:gd name="T8" fmla="*/ 77361 w 1684"/>
                  <a:gd name="T9" fmla="*/ 10235 h 880"/>
                  <a:gd name="T10" fmla="*/ 93078 w 1684"/>
                  <a:gd name="T11" fmla="*/ 9862 h 880"/>
                  <a:gd name="T12" fmla="*/ 105814 w 1684"/>
                  <a:gd name="T13" fmla="*/ 10391 h 880"/>
                  <a:gd name="T14" fmla="*/ 110233 w 1684"/>
                  <a:gd name="T15" fmla="*/ 9551 h 880"/>
                  <a:gd name="T16" fmla="*/ 98308 w 1684"/>
                  <a:gd name="T17" fmla="*/ 7837 h 880"/>
                  <a:gd name="T18" fmla="*/ 93463 w 1684"/>
                  <a:gd name="T19" fmla="*/ 6052 h 880"/>
                  <a:gd name="T20" fmla="*/ 89639 w 1684"/>
                  <a:gd name="T21" fmla="*/ 6223 h 880"/>
                  <a:gd name="T22" fmla="*/ 94182 w 1684"/>
                  <a:gd name="T23" fmla="*/ 7837 h 880"/>
                  <a:gd name="T24" fmla="*/ 103291 w 1684"/>
                  <a:gd name="T25" fmla="*/ 9558 h 880"/>
                  <a:gd name="T26" fmla="*/ 92501 w 1684"/>
                  <a:gd name="T27" fmla="*/ 9293 h 880"/>
                  <a:gd name="T28" fmla="*/ 79778 w 1684"/>
                  <a:gd name="T29" fmla="*/ 9601 h 880"/>
                  <a:gd name="T30" fmla="*/ 82133 w 1684"/>
                  <a:gd name="T31" fmla="*/ 7669 h 880"/>
                  <a:gd name="T32" fmla="*/ 87588 w 1684"/>
                  <a:gd name="T33" fmla="*/ 6353 h 880"/>
                  <a:gd name="T34" fmla="*/ 81202 w 1684"/>
                  <a:gd name="T35" fmla="*/ 6517 h 880"/>
                  <a:gd name="T36" fmla="*/ 76251 w 1684"/>
                  <a:gd name="T37" fmla="*/ 7775 h 880"/>
                  <a:gd name="T38" fmla="*/ 74568 w 1684"/>
                  <a:gd name="T39" fmla="*/ 9343 h 880"/>
                  <a:gd name="T40" fmla="*/ 7012 w 1684"/>
                  <a:gd name="T41" fmla="*/ 3659 h 880"/>
                  <a:gd name="T42" fmla="*/ 5221 w 1684"/>
                  <a:gd name="T43" fmla="*/ 2535 h 880"/>
                  <a:gd name="T44" fmla="*/ 6739 w 1684"/>
                  <a:gd name="T45" fmla="*/ 1128 h 880"/>
                  <a:gd name="T46" fmla="*/ 14181 w 1684"/>
                  <a:gd name="T47" fmla="*/ 0 h 880"/>
                  <a:gd name="T48" fmla="*/ 10206 w 1684"/>
                  <a:gd name="T49" fmla="*/ 0 h 880"/>
                  <a:gd name="T50" fmla="*/ 1020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75" name="Freeform 15">
                <a:extLst>
                  <a:ext uri="{FF2B5EF4-FFF2-40B4-BE49-F238E27FC236}">
                    <a16:creationId xmlns:a16="http://schemas.microsoft.com/office/drawing/2014/main" id="{A085E1D8-7F85-8622-7ADB-C2755C4A4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6551 w 1190"/>
                  <a:gd name="T1" fmla="*/ 0 h 500"/>
                  <a:gd name="T2" fmla="*/ 77869 w 1190"/>
                  <a:gd name="T3" fmla="*/ 5761 h 500"/>
                  <a:gd name="T4" fmla="*/ 70361 w 1190"/>
                  <a:gd name="T5" fmla="*/ 5878 h 500"/>
                  <a:gd name="T6" fmla="*/ 0 w 1190"/>
                  <a:gd name="T7" fmla="*/ 317 h 500"/>
                  <a:gd name="T8" fmla="*/ 6551 w 1190"/>
                  <a:gd name="T9" fmla="*/ 0 h 500"/>
                  <a:gd name="T10" fmla="*/ 655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76" name="Freeform 16">
                <a:extLst>
                  <a:ext uri="{FF2B5EF4-FFF2-40B4-BE49-F238E27FC236}">
                    <a16:creationId xmlns:a16="http://schemas.microsoft.com/office/drawing/2014/main" id="{EABAEA09-3AFA-F570-CEB4-9E81A39D30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7731 w 160"/>
                  <a:gd name="T1" fmla="*/ 0 h 335"/>
                  <a:gd name="T2" fmla="*/ 1266 w 160"/>
                  <a:gd name="T3" fmla="*/ 1204 h 335"/>
                  <a:gd name="T4" fmla="*/ 0 w 160"/>
                  <a:gd name="T5" fmla="*/ 2593 h 335"/>
                  <a:gd name="T6" fmla="*/ 2218 w 160"/>
                  <a:gd name="T7" fmla="*/ 3546 h 335"/>
                  <a:gd name="T8" fmla="*/ 6234 w 160"/>
                  <a:gd name="T9" fmla="*/ 3781 h 335"/>
                  <a:gd name="T10" fmla="*/ 5061 w 160"/>
                  <a:gd name="T11" fmla="*/ 1731 h 335"/>
                  <a:gd name="T12" fmla="*/ 10634 w 160"/>
                  <a:gd name="T13" fmla="*/ 198 h 335"/>
                  <a:gd name="T14" fmla="*/ 7731 w 160"/>
                  <a:gd name="T15" fmla="*/ 0 h 335"/>
                  <a:gd name="T16" fmla="*/ 773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77" name="Freeform 17">
                <a:extLst>
                  <a:ext uri="{FF2B5EF4-FFF2-40B4-BE49-F238E27FC236}">
                    <a16:creationId xmlns:a16="http://schemas.microsoft.com/office/drawing/2014/main" id="{2F4F4900-BCAA-E8D1-53D1-A4A8731C0F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909 w 489"/>
                  <a:gd name="T1" fmla="*/ 411 h 296"/>
                  <a:gd name="T2" fmla="*/ 10123 w 489"/>
                  <a:gd name="T3" fmla="*/ 794 h 296"/>
                  <a:gd name="T4" fmla="*/ 20541 w 489"/>
                  <a:gd name="T5" fmla="*/ 1642 h 296"/>
                  <a:gd name="T6" fmla="*/ 27896 w 489"/>
                  <a:gd name="T7" fmla="*/ 2911 h 296"/>
                  <a:gd name="T8" fmla="*/ 20665 w 489"/>
                  <a:gd name="T9" fmla="*/ 2753 h 296"/>
                  <a:gd name="T10" fmla="*/ 8787 w 489"/>
                  <a:gd name="T11" fmla="*/ 1749 h 296"/>
                  <a:gd name="T12" fmla="*/ 3162 w 489"/>
                  <a:gd name="T13" fmla="*/ 957 h 296"/>
                  <a:gd name="T14" fmla="*/ 6763 w 489"/>
                  <a:gd name="T15" fmla="*/ 1950 h 296"/>
                  <a:gd name="T16" fmla="*/ 17238 w 489"/>
                  <a:gd name="T17" fmla="*/ 3227 h 296"/>
                  <a:gd name="T18" fmla="*/ 29526 w 489"/>
                  <a:gd name="T19" fmla="*/ 3550 h 296"/>
                  <a:gd name="T20" fmla="*/ 30990 w 489"/>
                  <a:gd name="T21" fmla="*/ 2680 h 296"/>
                  <a:gd name="T22" fmla="*/ 24978 w 489"/>
                  <a:gd name="T23" fmla="*/ 1441 h 296"/>
                  <a:gd name="T24" fmla="*/ 10763 w 489"/>
                  <a:gd name="T25" fmla="*/ 207 h 296"/>
                  <a:gd name="T26" fmla="*/ 0 w 489"/>
                  <a:gd name="T27" fmla="*/ 0 h 296"/>
                  <a:gd name="T28" fmla="*/ 909 w 489"/>
                  <a:gd name="T29" fmla="*/ 411 h 296"/>
                  <a:gd name="T30" fmla="*/ 909 w 489"/>
                  <a:gd name="T31" fmla="*/ 41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</p:grpSp>
      <p:grpSp>
        <p:nvGrpSpPr>
          <p:cNvPr id="2052" name="Group 18">
            <a:extLst>
              <a:ext uri="{FF2B5EF4-FFF2-40B4-BE49-F238E27FC236}">
                <a16:creationId xmlns:a16="http://schemas.microsoft.com/office/drawing/2014/main" id="{11AE2F42-90D3-3850-0FB9-FC1033CCEF1F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2060" name="Freeform 19">
              <a:extLst>
                <a:ext uri="{FF2B5EF4-FFF2-40B4-BE49-F238E27FC236}">
                  <a16:creationId xmlns:a16="http://schemas.microsoft.com/office/drawing/2014/main" id="{EBA84854-CD90-375A-4CE8-EAEBE0638B0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8 w 794"/>
                <a:gd name="T1" fmla="*/ 6 h 414"/>
                <a:gd name="T2" fmla="*/ 44 w 794"/>
                <a:gd name="T3" fmla="*/ 5 h 414"/>
                <a:gd name="T4" fmla="*/ 34 w 794"/>
                <a:gd name="T5" fmla="*/ 3 h 414"/>
                <a:gd name="T6" fmla="*/ 4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3 h 414"/>
                <a:gd name="T14" fmla="*/ 35 w 794"/>
                <a:gd name="T15" fmla="*/ 6 h 414"/>
                <a:gd name="T16" fmla="*/ 42 w 794"/>
                <a:gd name="T17" fmla="*/ 6 h 414"/>
                <a:gd name="T18" fmla="*/ 48 w 794"/>
                <a:gd name="T19" fmla="*/ 6 h 414"/>
                <a:gd name="T20" fmla="*/ 48 w 794"/>
                <a:gd name="T21" fmla="*/ 6 h 414"/>
                <a:gd name="T22" fmla="*/ 48 w 794"/>
                <a:gd name="T23" fmla="*/ 6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2061" name="Freeform 20">
              <a:extLst>
                <a:ext uri="{FF2B5EF4-FFF2-40B4-BE49-F238E27FC236}">
                  <a16:creationId xmlns:a16="http://schemas.microsoft.com/office/drawing/2014/main" id="{229A83D4-3709-6560-0CBC-39E15C5B36F0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2062" name="Freeform 21">
              <a:extLst>
                <a:ext uri="{FF2B5EF4-FFF2-40B4-BE49-F238E27FC236}">
                  <a16:creationId xmlns:a16="http://schemas.microsoft.com/office/drawing/2014/main" id="{5758B097-6E98-6219-5F2E-13D592F4D82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grpSp>
          <p:nvGrpSpPr>
            <p:cNvPr id="2063" name="Group 22">
              <a:extLst>
                <a:ext uri="{FF2B5EF4-FFF2-40B4-BE49-F238E27FC236}">
                  <a16:creationId xmlns:a16="http://schemas.microsoft.com/office/drawing/2014/main" id="{ECEE5220-10CE-A807-AE9A-24AF7CBDEB6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64" name="Freeform 23">
                <a:extLst>
                  <a:ext uri="{FF2B5EF4-FFF2-40B4-BE49-F238E27FC236}">
                    <a16:creationId xmlns:a16="http://schemas.microsoft.com/office/drawing/2014/main" id="{512FFAD4-D0CA-05BC-E72D-0212E0C8EF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65" name="Freeform 24">
                <a:extLst>
                  <a:ext uri="{FF2B5EF4-FFF2-40B4-BE49-F238E27FC236}">
                    <a16:creationId xmlns:a16="http://schemas.microsoft.com/office/drawing/2014/main" id="{59F7ECA9-6F99-6B3B-FD8C-DFA2D665DF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66" name="Freeform 25">
                <a:extLst>
                  <a:ext uri="{FF2B5EF4-FFF2-40B4-BE49-F238E27FC236}">
                    <a16:creationId xmlns:a16="http://schemas.microsoft.com/office/drawing/2014/main" id="{EFC5764F-B440-22A5-2373-A305C07966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67" name="Freeform 26">
                <a:extLst>
                  <a:ext uri="{FF2B5EF4-FFF2-40B4-BE49-F238E27FC236}">
                    <a16:creationId xmlns:a16="http://schemas.microsoft.com/office/drawing/2014/main" id="{6CE11241-AA4E-ECF4-8A45-8217F20059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68" name="Freeform 27">
                <a:extLst>
                  <a:ext uri="{FF2B5EF4-FFF2-40B4-BE49-F238E27FC236}">
                    <a16:creationId xmlns:a16="http://schemas.microsoft.com/office/drawing/2014/main" id="{ED6D7A62-3A6B-588F-46F4-B8034CC69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</p:grpSp>
      <p:sp>
        <p:nvSpPr>
          <p:cNvPr id="2053" name="Freeform 28">
            <a:extLst>
              <a:ext uri="{FF2B5EF4-FFF2-40B4-BE49-F238E27FC236}">
                <a16:creationId xmlns:a16="http://schemas.microsoft.com/office/drawing/2014/main" id="{C122B181-98F6-4105-3F1C-6F1AEF84473D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054" name="Freeform 29">
            <a:extLst>
              <a:ext uri="{FF2B5EF4-FFF2-40B4-BE49-F238E27FC236}">
                <a16:creationId xmlns:a16="http://schemas.microsoft.com/office/drawing/2014/main" id="{FBBE6DAF-7ED1-BD94-3C32-06982F696689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055" name="Rectangle 3">
            <a:extLst>
              <a:ext uri="{FF2B5EF4-FFF2-40B4-BE49-F238E27FC236}">
                <a16:creationId xmlns:a16="http://schemas.microsoft.com/office/drawing/2014/main" id="{9226E5A7-B4D9-54FF-05D7-33421E09F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6" name="Rectangle 4">
            <a:extLst>
              <a:ext uri="{FF2B5EF4-FFF2-40B4-BE49-F238E27FC236}">
                <a16:creationId xmlns:a16="http://schemas.microsoft.com/office/drawing/2014/main" id="{376F9B29-F3C6-CDEB-7C4B-02DC85928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8A934BE5-766C-1D4D-FF9D-319BBA3B9B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24F8D40A-A0BD-82A5-99C0-0ABDBA528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7F4C142A-92E5-B493-E206-49365DB65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DB73561-A443-45F4-A8F5-12D42BE8B92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72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615B8E23-B774-0582-526C-0EF777B52830}"/>
              </a:ext>
            </a:extLst>
          </p:cNvPr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858E34-822F-A8C9-F666-BDB2642B0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FEA841-B84C-EB1E-3A44-8D30514C8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1CD2103-2285-5B98-0764-9652005FC0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9AAC9B2-3DB4-ED5D-9613-CF9CA3892D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2078C70-BDCF-6F00-88B8-B015A4EADD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CB67B25-14FC-4B0E-B1D2-BECF7AF91F6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135B681-6227-5048-83FE-C0C27D4301F3}"/>
              </a:ext>
            </a:extLst>
          </p:cNvPr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7D7F247D-599F-BF95-1260-0135AD3E0EA4}"/>
              </a:ext>
            </a:extLst>
          </p:cNvPr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676F576F-8774-647B-11B5-584425C0AC8B}"/>
              </a:ext>
            </a:extLst>
          </p:cNvPr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C3B603F9-31EE-79F0-D8F8-2C60E481E5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6A3894B9-21DB-0536-682F-E4836A630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E6A5BE08-7370-23A6-9A96-26EA20996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9088B2B1-23F7-3253-185E-8F5921E6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D13702D7-5C8A-9EBA-F453-55BB3FB052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2AD014C5-57B9-B4E8-0C45-976BBDD0D3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5B927101-B0D3-642B-9927-1A0E4BD8A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7B071D8C-7C22-3396-24EA-48273EE38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5A36C5A5-0D2B-8128-9989-EB42218F7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060059F0-C8D4-A6AB-CEF5-E340C2CF46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B5BA62EB-2221-856C-C629-2C41AFB2A57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A8695FA8-629F-E142-D1E9-F61DF661CE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ABE5774C-53B1-1239-BE64-93082BE0539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F4F731AF-D690-6592-5E51-B01BBF5E11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E708284C-4BAB-3E04-388B-BC9DDCC210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FB6D38DD-C932-862F-9857-581596523B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2363E367-4DD3-7393-BCEB-AE387410E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4462C40F-7087-0B97-E59D-F09384EFE87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B7CE7CF5-1DB3-BAA1-3AAE-D74FD7F73C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E81D6F3C-3496-B412-DD72-34858D39F11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4148EA94-7D39-14F8-6533-982190FF60A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0CF6E66C-4C89-8CBD-06A2-2EBD3F4325A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3391EA2C-8B33-5B7E-81A3-3545E3CCD45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897B2D11-9E80-997A-4644-D48B036DDBC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087263B0-1F72-F975-4A5C-31DF1A8565F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4739C822-B3EB-11A6-9F5C-29FA3857FFC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509C01D6-FB07-DC61-4446-159B4C163D2D}"/>
              </a:ext>
            </a:extLst>
          </p:cNvPr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FEB97ECC-1D1E-FFC0-D84C-980DDA28E05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540B2E30-CA8F-A296-A08B-C31F943DDED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D9C5323B-331F-9DA2-024D-5E10C71C4755}"/>
              </a:ext>
            </a:extLst>
          </p:cNvPr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1970740E-FC95-EE98-F1DE-62E0B68F40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E98059A8-CF2C-4B20-AABB-EBEAECDBF5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ECF34FE7-F3B4-7234-8BFD-75BA60D3BAB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8907149D-14AC-778C-B68C-DA40DE534B8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8E1324BD-B07B-38C2-C495-C7D3C4883BB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85A39446-3309-9F93-FC33-FD7D6A7B7E5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BB3E19B0-51D3-F608-D571-F11A61FF89C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D14AFC20-3D35-0E8C-8B67-4809FF1D71E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035F4E68-8D1E-BD8C-3455-C2585F36C88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D4BCC924-50CD-58FD-35C9-C16D2AA705F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CA799EF2-ADFD-28F2-BB03-8E3329213A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A8B2C521-1351-9A3F-7DB3-8C66D786214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7506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peenschool.com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01688C-4E1F-B068-F573-4655436BE0F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041650" y="9906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Welcome to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1C2B02A-1E4F-9894-5A3A-5A3506C0FF2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389314" y="3284539"/>
            <a:ext cx="6034087" cy="100488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 Parents’ Curriculum Meeting</a:t>
            </a:r>
          </a:p>
          <a:p>
            <a:pPr marL="0" indent="0" algn="ctr" eaLnBrk="1" hangingPunct="1">
              <a:buNone/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June 2024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BDD567B-0855-11FA-C2C9-D768724CDB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333376"/>
            <a:ext cx="6870700" cy="900113"/>
          </a:xfrm>
        </p:spPr>
        <p:txBody>
          <a:bodyPr/>
          <a:lstStyle/>
          <a:p>
            <a:pPr eaLnBrk="1" hangingPunct="1"/>
            <a:r>
              <a:rPr lang="en-GB" altLang="en-US" sz="4000" b="1" u="sng"/>
              <a:t>Expressive Arts and Design</a:t>
            </a:r>
          </a:p>
        </p:txBody>
      </p:sp>
      <p:pic>
        <p:nvPicPr>
          <p:cNvPr id="24579" name="Picture 4" descr="j0232065">
            <a:extLst>
              <a:ext uri="{FF2B5EF4-FFF2-40B4-BE49-F238E27FC236}">
                <a16:creationId xmlns:a16="http://schemas.microsoft.com/office/drawing/2014/main" id="{934ABE32-D7E1-9290-94CF-ECF13A232099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5" y="5084764"/>
            <a:ext cx="2241550" cy="1641475"/>
          </a:xfrm>
        </p:spPr>
      </p:pic>
      <p:sp>
        <p:nvSpPr>
          <p:cNvPr id="24580" name="Rectangle 3">
            <a:extLst>
              <a:ext uri="{FF2B5EF4-FFF2-40B4-BE49-F238E27FC236}">
                <a16:creationId xmlns:a16="http://schemas.microsoft.com/office/drawing/2014/main" id="{E9252312-97E0-B5F9-B8F8-6CFA27590C0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3613" y="2178050"/>
            <a:ext cx="6265862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600"/>
              <a:t>          </a:t>
            </a:r>
            <a:r>
              <a:rPr lang="en-GB" altLang="en-US" sz="2800"/>
              <a:t> </a:t>
            </a:r>
          </a:p>
        </p:txBody>
      </p:sp>
      <p:pic>
        <p:nvPicPr>
          <p:cNvPr id="24581" name="Picture 5" descr="j0232519">
            <a:extLst>
              <a:ext uri="{FF2B5EF4-FFF2-40B4-BE49-F238E27FC236}">
                <a16:creationId xmlns:a16="http://schemas.microsoft.com/office/drawing/2014/main" id="{604DEE08-E442-EF52-944E-B17FD937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9" y="792164"/>
            <a:ext cx="18557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31607388-1107-D442-DF9F-695BFF5B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1412875"/>
            <a:ext cx="5688012" cy="5048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Children will explore and play with a wide range of media and materials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Respond to what they hear and observe through music/ movement to music / art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Share what they have created (perform songs, poems </a:t>
            </a:r>
            <a:br>
              <a:rPr lang="en-GB" altLang="en-US" sz="2800" dirty="0">
                <a:solidFill>
                  <a:srgbClr val="FF0000"/>
                </a:solidFill>
              </a:rPr>
            </a:br>
            <a:r>
              <a:rPr lang="en-GB" altLang="en-US" sz="2800" dirty="0">
                <a:solidFill>
                  <a:srgbClr val="FF0000"/>
                </a:solidFill>
              </a:rPr>
              <a:t>and rhymes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2EB61-51AD-4379-A54E-0EAE7A63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28" y="332943"/>
            <a:ext cx="4972744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1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4B686E4-FA50-B869-9E33-97E571EFC5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341439"/>
            <a:ext cx="7772400" cy="1470025"/>
          </a:xfrm>
        </p:spPr>
        <p:txBody>
          <a:bodyPr/>
          <a:lstStyle/>
          <a:p>
            <a:r>
              <a:rPr lang="en-US" altLang="en-US"/>
              <a:t>Timetable and Organisation</a:t>
            </a:r>
            <a:endParaRPr lang="en-GB" altLang="en-US"/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1488BD6E-1F94-50FD-225F-9A4F44C767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528023"/>
            <a:ext cx="11568545" cy="1998663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The school day – 8.30 -3.15 School lunch – all details will come from </a:t>
            </a:r>
            <a:r>
              <a:rPr lang="en-US" altLang="en-US" sz="2200" dirty="0" err="1">
                <a:solidFill>
                  <a:srgbClr val="FF0000"/>
                </a:solidFill>
              </a:rPr>
              <a:t>Mrs</a:t>
            </a:r>
            <a:r>
              <a:rPr lang="en-US" altLang="en-US" sz="2200" dirty="0">
                <a:solidFill>
                  <a:srgbClr val="FF0000"/>
                </a:solidFill>
              </a:rPr>
              <a:t> Moore </a:t>
            </a:r>
          </a:p>
          <a:p>
            <a:pPr marL="342900" indent="-342900" algn="l">
              <a:buFontTx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Tapestry – two way dialogue please</a:t>
            </a:r>
            <a:br>
              <a:rPr lang="en-US" altLang="en-US" sz="2200" dirty="0">
                <a:solidFill>
                  <a:srgbClr val="FF0000"/>
                </a:solidFill>
              </a:rPr>
            </a:br>
            <a:r>
              <a:rPr lang="en-US" altLang="en-US" sz="2200" dirty="0">
                <a:solidFill>
                  <a:srgbClr val="FF0000"/>
                </a:solidFill>
              </a:rPr>
              <a:t>share wow moments from home / experiences / </a:t>
            </a:r>
            <a:br>
              <a:rPr lang="en-US" altLang="en-US" sz="2200" dirty="0">
                <a:solidFill>
                  <a:srgbClr val="FF0000"/>
                </a:solidFill>
              </a:rPr>
            </a:br>
            <a:r>
              <a:rPr lang="en-US" altLang="en-US" sz="2200" dirty="0">
                <a:solidFill>
                  <a:srgbClr val="FF0000"/>
                </a:solidFill>
              </a:rPr>
              <a:t>         ‘like’  uploads please!</a:t>
            </a:r>
          </a:p>
          <a:p>
            <a:pPr marL="342900" indent="-342900" algn="l">
              <a:buFontTx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Show and Tell – Thursday </a:t>
            </a:r>
          </a:p>
          <a:p>
            <a:pPr marL="342900" indent="-342900" algn="l">
              <a:buFontTx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Teacher availability-communication -verbal pick up and drop off/email teacher through office/Monday reminders from Mrs Moore</a:t>
            </a:r>
          </a:p>
          <a:p>
            <a:pPr marL="342900" indent="-342900" algn="l">
              <a:buFontTx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School Website </a:t>
            </a:r>
            <a:r>
              <a:rPr lang="en-US" altLang="en-US" sz="2200" dirty="0">
                <a:solidFill>
                  <a:srgbClr val="FF0000"/>
                </a:solidFill>
                <a:hlinkClick r:id="rId2"/>
              </a:rPr>
              <a:t>https://www.speenschool.com/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altLang="en-US" sz="2200" dirty="0">
              <a:solidFill>
                <a:srgbClr val="FF0000"/>
              </a:solidFill>
            </a:endParaRPr>
          </a:p>
        </p:txBody>
      </p:sp>
      <p:pic>
        <p:nvPicPr>
          <p:cNvPr id="27652" name="Graphic 2" descr="Thumbs up sign outline">
            <a:extLst>
              <a:ext uri="{FF2B5EF4-FFF2-40B4-BE49-F238E27FC236}">
                <a16:creationId xmlns:a16="http://schemas.microsoft.com/office/drawing/2014/main" id="{EF375515-24D3-2F98-4221-6A484A56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005264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7146675-5951-ADFB-1029-3800A25F9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755650"/>
          </a:xfrm>
        </p:spPr>
        <p:txBody>
          <a:bodyPr/>
          <a:lstStyle/>
          <a:p>
            <a:r>
              <a:rPr lang="en-US" altLang="en-US" b="1" u="sng"/>
              <a:t>Snack Time</a:t>
            </a:r>
            <a:endParaRPr lang="en-GB" altLang="en-US" b="1" u="sng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2F1B5AAD-F2C7-57ED-9800-62B51717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162050"/>
            <a:ext cx="52959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F4353-7739-C747-6875-EF6043968BEE}"/>
              </a:ext>
            </a:extLst>
          </p:cNvPr>
          <p:cNvSpPr txBox="1"/>
          <p:nvPr/>
        </p:nvSpPr>
        <p:spPr>
          <a:xfrm>
            <a:off x="221673" y="1995055"/>
            <a:ext cx="32095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Milk can be ordered from </a:t>
            </a:r>
          </a:p>
          <a:p>
            <a:r>
              <a:rPr lang="en-US" dirty="0" err="1"/>
              <a:t>Mrs</a:t>
            </a:r>
            <a:r>
              <a:rPr lang="en-US" dirty="0"/>
              <a:t> Moore</a:t>
            </a:r>
          </a:p>
          <a:p>
            <a:endParaRPr lang="en-US" dirty="0"/>
          </a:p>
          <a:p>
            <a:r>
              <a:rPr lang="en-US" dirty="0"/>
              <a:t>A different type of fruit is </a:t>
            </a:r>
          </a:p>
          <a:p>
            <a:r>
              <a:rPr lang="en-US" dirty="0"/>
              <a:t>offered daily</a:t>
            </a:r>
          </a:p>
          <a:p>
            <a:endParaRPr lang="en-US" dirty="0"/>
          </a:p>
          <a:p>
            <a:r>
              <a:rPr lang="en-US" dirty="0"/>
              <a:t>Named water bottle- no </a:t>
            </a:r>
          </a:p>
          <a:p>
            <a:r>
              <a:rPr lang="en-US" dirty="0"/>
              <a:t>Squash please 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9BAD-F1E2-45A2-A670-12D4906A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and Forest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66519-CBB3-4C39-B80E-D8C6ABC63873}"/>
              </a:ext>
            </a:extLst>
          </p:cNvPr>
          <p:cNvSpPr txBox="1"/>
          <p:nvPr/>
        </p:nvSpPr>
        <p:spPr>
          <a:xfrm>
            <a:off x="1696825" y="2516957"/>
            <a:ext cx="9436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 is every Tuesday and Forest Schools is every Wednesday.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Named wellington boots to stay in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Forest school waterproofs are provided.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bring a PE kit to school that will stay here for the half term.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u="sng" dirty="0"/>
              <a:t>Please name every item.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Reception get changed for PE at school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951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42EA-36D0-4E6B-B8D1-0914BA8A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C1246-22CA-42A6-9895-0D4AAA48B7D1}"/>
              </a:ext>
            </a:extLst>
          </p:cNvPr>
          <p:cNvSpPr txBox="1"/>
          <p:nvPr/>
        </p:nvSpPr>
        <p:spPr>
          <a:xfrm>
            <a:off x="1517715" y="2620652"/>
            <a:ext cx="8946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Speen</a:t>
            </a:r>
            <a:r>
              <a:rPr lang="en-GB" sz="2400" dirty="0"/>
              <a:t> School follows the Little </a:t>
            </a:r>
            <a:r>
              <a:rPr lang="en-GB" sz="2400" dirty="0" err="1"/>
              <a:t>Wandle</a:t>
            </a:r>
            <a:r>
              <a:rPr lang="en-GB" sz="2400" dirty="0"/>
              <a:t> Phonics Scheme, books will be related to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Two reading books come home weekly, please return the following Tuesday.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They are kept in plastic wallets that come home in books bags.</a:t>
            </a:r>
          </a:p>
        </p:txBody>
      </p:sp>
    </p:spTree>
    <p:extLst>
      <p:ext uri="{BB962C8B-B14F-4D97-AF65-F5344CB8AC3E}">
        <p14:creationId xmlns:p14="http://schemas.microsoft.com/office/powerpoint/2010/main" val="193738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4BE9-D01A-4E6B-B354-B324F174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61FC1-A0B5-44FD-BFCF-DD01B902A004}"/>
              </a:ext>
            </a:extLst>
          </p:cNvPr>
          <p:cNvSpPr txBox="1"/>
          <p:nvPr/>
        </p:nvSpPr>
        <p:spPr>
          <a:xfrm>
            <a:off x="801278" y="2516957"/>
            <a:ext cx="10228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Rainbow Pieces- glass pebbles that they are awarded for varied WOW moments. These may be kept at home once given.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Star of the Week- 1 person chosen weekly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Head Teacher Award- for amazing work </a:t>
            </a:r>
            <a:r>
              <a:rPr lang="en-GB" sz="3200"/>
              <a:t>or behaviour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650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2A506AB2-FC0C-5E74-9BB8-1E49304FD6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333376"/>
            <a:ext cx="7696200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u="sng"/>
              <a:t>What is the Early Years Foundation Stage? </a:t>
            </a:r>
            <a:endParaRPr lang="en-GB" altLang="en-US" sz="3600" b="1" u="sng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1E9DE69E-15B5-8E37-9166-2ED02B810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557339"/>
            <a:ext cx="7848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The Early Years Foundation Stage (E.Y.F.S.) is the stage of education for children from </a:t>
            </a:r>
            <a:r>
              <a:rPr lang="en-GB" altLang="en-US" sz="2800" dirty="0">
                <a:solidFill>
                  <a:srgbClr val="703DFF"/>
                </a:solidFill>
              </a:rPr>
              <a:t>birth</a:t>
            </a:r>
            <a:r>
              <a:rPr lang="en-GB" altLang="en-US" sz="2800" dirty="0">
                <a:solidFill>
                  <a:srgbClr val="000000"/>
                </a:solidFill>
              </a:rPr>
              <a:t> to the </a:t>
            </a:r>
            <a:r>
              <a:rPr lang="en-GB" altLang="en-US" sz="2800" dirty="0">
                <a:solidFill>
                  <a:srgbClr val="703DFF"/>
                </a:solidFill>
              </a:rPr>
              <a:t>end of the Reception year.</a:t>
            </a:r>
            <a:r>
              <a:rPr lang="en-GB" alt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56AC3659-10F2-C81F-9C35-85A58B55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054351"/>
            <a:ext cx="79930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It is based on the recognition that children learn best through </a:t>
            </a:r>
            <a:r>
              <a:rPr lang="en-US" altLang="en-US" sz="2000" dirty="0">
                <a:solidFill>
                  <a:srgbClr val="703DFF"/>
                </a:solidFill>
              </a:rPr>
              <a:t>play and active learning.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ja-JP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It has a strong emphasis on your role as parents in helping your child develop.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We work from a Statutory Framework - the latest version is September 2021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BBEAAF1-E641-3A89-1AD6-9CD8DEB8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149726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443DECF-6E59-DC10-72C2-E5AF7F71E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5473700"/>
            <a:ext cx="677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ja-JP" sz="1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 is a very important stage preparing them for their future learning and successes. Their early years experience should be happy, active, exciting, fun and secure; supporting their development, care and learning needs.</a:t>
            </a:r>
            <a:r>
              <a:rPr lang="en-GB" altLang="ja-JP" sz="1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/>
      <p:bldP spid="33798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5F0D501-5534-9B58-F634-7FA93B60D5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100013"/>
            <a:ext cx="6870700" cy="1600201"/>
          </a:xfrm>
        </p:spPr>
        <p:txBody>
          <a:bodyPr/>
          <a:lstStyle/>
          <a:p>
            <a:pPr eaLnBrk="1" hangingPunct="1"/>
            <a:r>
              <a:rPr lang="en-GB" altLang="en-US" b="1" u="sng"/>
              <a:t>Communication and Language </a:t>
            </a:r>
          </a:p>
        </p:txBody>
      </p:sp>
      <p:pic>
        <p:nvPicPr>
          <p:cNvPr id="8195" name="Picture 5" descr="j0232988">
            <a:extLst>
              <a:ext uri="{FF2B5EF4-FFF2-40B4-BE49-F238E27FC236}">
                <a16:creationId xmlns:a16="http://schemas.microsoft.com/office/drawing/2014/main" id="{00F70106-5EA0-DC6C-3676-6B03A7025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784226"/>
            <a:ext cx="18446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62B5654D-9589-826E-4C50-1D4EEF62FDD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51163" y="2060576"/>
            <a:ext cx="7270750" cy="3698875"/>
          </a:xfrm>
        </p:spPr>
        <p:txBody>
          <a:bodyPr/>
          <a:lstStyle/>
          <a:p>
            <a:pPr algn="ctr" eaLnBrk="1" hangingPunct="1">
              <a:buSzPct val="175000"/>
              <a:defRPr/>
            </a:pPr>
            <a:endParaRPr lang="en-GB" altLang="en-US" sz="1400" dirty="0"/>
          </a:p>
          <a:p>
            <a:pPr algn="ctr" eaLnBrk="1" hangingPunct="1">
              <a:buSzPct val="175000"/>
              <a:defRPr/>
            </a:pPr>
            <a:r>
              <a:rPr lang="en-GB" altLang="en-US" sz="2800" dirty="0"/>
              <a:t>Speak- </a:t>
            </a:r>
            <a:r>
              <a:rPr lang="en-GB" altLang="en-US" sz="2800" dirty="0">
                <a:solidFill>
                  <a:srgbClr val="FF0000"/>
                </a:solidFill>
              </a:rPr>
              <a:t>talk confidently and clearly</a:t>
            </a:r>
          </a:p>
          <a:p>
            <a:pPr marL="0" indent="0" algn="ctr" eaLnBrk="1" hangingPunct="1">
              <a:buSzPct val="175000"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showing awareness of listener RESPECT. Holding a conversation with an adult or peer.</a:t>
            </a:r>
          </a:p>
          <a:p>
            <a:pPr algn="ctr" eaLnBrk="1" hangingPunct="1">
              <a:buSzPct val="175000"/>
              <a:defRPr/>
            </a:pPr>
            <a:r>
              <a:rPr lang="en-GB" altLang="en-US" sz="2800" dirty="0"/>
              <a:t>Listen- </a:t>
            </a:r>
            <a:r>
              <a:rPr lang="en-GB" altLang="en-US" sz="2800" dirty="0">
                <a:solidFill>
                  <a:srgbClr val="FF0000"/>
                </a:solidFill>
              </a:rPr>
              <a:t>enjoy listening to stories, songs and poems, showing good attention. Developing a rich range of vocabulary.</a:t>
            </a:r>
          </a:p>
          <a:p>
            <a:pPr algn="ctr" eaLnBrk="1" hangingPunct="1">
              <a:buSzPct val="175000"/>
              <a:defRPr/>
            </a:pPr>
            <a:r>
              <a:rPr lang="en-GB" altLang="en-US" sz="2800" dirty="0"/>
              <a:t>Understand- </a:t>
            </a:r>
            <a:r>
              <a:rPr lang="en-GB" altLang="en-US" sz="2800" dirty="0">
                <a:solidFill>
                  <a:srgbClr val="FF0000"/>
                </a:solidFill>
              </a:rPr>
              <a:t>follow instructions, answer questions about stories</a:t>
            </a:r>
          </a:p>
          <a:p>
            <a:pPr algn="ctr" eaLnBrk="1" hangingPunct="1">
              <a:buSzPct val="175000"/>
              <a:defRPr/>
            </a:pPr>
            <a:endParaRPr lang="en-GB" altLang="en-US" sz="2800" dirty="0"/>
          </a:p>
          <a:p>
            <a:pPr algn="ctr" eaLnBrk="1" hangingPunct="1">
              <a:buSzPct val="175000"/>
              <a:buFontTx/>
              <a:buNone/>
              <a:defRPr/>
            </a:pPr>
            <a:endParaRPr lang="en-GB" altLang="en-US" sz="2800" dirty="0"/>
          </a:p>
          <a:p>
            <a:pPr algn="ctr" eaLnBrk="1" hangingPunct="1">
              <a:buSzPct val="175000"/>
              <a:buFontTx/>
              <a:buNone/>
              <a:defRPr/>
            </a:pPr>
            <a:endParaRPr lang="en-GB" altLang="en-US" sz="2800" dirty="0"/>
          </a:p>
          <a:p>
            <a:pPr algn="ctr" eaLnBrk="1" hangingPunct="1">
              <a:buSzPct val="175000"/>
              <a:defRPr/>
            </a:pPr>
            <a:endParaRPr lang="en-GB" altLang="en-US" sz="2800" dirty="0"/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1F4B8EB7-9C6D-84CF-9161-8646FE346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1700213"/>
            <a:ext cx="62642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SzPct val="175000"/>
              <a:buNone/>
            </a:pPr>
            <a:r>
              <a:rPr lang="en-GB" altLang="en-US" sz="2800">
                <a:solidFill>
                  <a:srgbClr val="000000"/>
                </a:solidFill>
              </a:rPr>
              <a:t>The children will be learning to: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57F2D3E-3025-FD75-99A0-F9F97EDADA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1" y="-115888"/>
            <a:ext cx="7631113" cy="1600201"/>
          </a:xfrm>
        </p:spPr>
        <p:txBody>
          <a:bodyPr/>
          <a:lstStyle/>
          <a:p>
            <a:pPr eaLnBrk="1" hangingPunct="1"/>
            <a:r>
              <a:rPr lang="en-GB" altLang="en-US" b="1" u="sng"/>
              <a:t>Personal, Social and Emotional Development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D849CA-0FC6-4B28-A19E-85F5C1E05E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1" y="2093914"/>
            <a:ext cx="8278813" cy="4397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75000"/>
              <a:buFontTx/>
              <a:buNone/>
              <a:defRPr/>
            </a:pPr>
            <a:r>
              <a:rPr lang="en-GB" altLang="en-US" sz="1400" dirty="0"/>
              <a:t> </a:t>
            </a:r>
          </a:p>
          <a:p>
            <a:pPr eaLnBrk="1" hangingPunct="1">
              <a:lnSpc>
                <a:spcPct val="80000"/>
              </a:lnSpc>
              <a:buSzPct val="175000"/>
              <a:defRPr/>
            </a:pPr>
            <a:r>
              <a:rPr lang="en-GB" altLang="en-US" sz="2400" dirty="0"/>
              <a:t>Self Regulation-</a:t>
            </a:r>
          </a:p>
          <a:p>
            <a:pPr marL="0" indent="0" eaLnBrk="1" hangingPunct="1">
              <a:lnSpc>
                <a:spcPct val="80000"/>
              </a:lnSpc>
              <a:buSzPct val="175000"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Show an understanding of their own feelings and those of </a:t>
            </a:r>
            <a:r>
              <a:rPr lang="en-GB" sz="2000" dirty="0" err="1">
                <a:solidFill>
                  <a:srgbClr val="FF0000"/>
                </a:solidFill>
              </a:rPr>
              <a:t>others,and</a:t>
            </a:r>
            <a:r>
              <a:rPr lang="en-GB" sz="2000" dirty="0">
                <a:solidFill>
                  <a:srgbClr val="FF0000"/>
                </a:solidFill>
              </a:rPr>
              <a:t> begin to regulate their behaviour accordingly. Wait for what they want!</a:t>
            </a:r>
            <a:endParaRPr lang="en-GB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SzPct val="175000"/>
              <a:defRPr/>
            </a:pPr>
            <a:r>
              <a:rPr lang="en-GB" altLang="en-US" sz="2400" dirty="0"/>
              <a:t>Manage self- </a:t>
            </a:r>
            <a:r>
              <a:rPr lang="en-GB" altLang="en-US" sz="2000" dirty="0"/>
              <a:t>following rules! (Golden Rules)</a:t>
            </a:r>
          </a:p>
          <a:p>
            <a:pPr marL="0" indent="0" eaLnBrk="1" hangingPunct="1">
              <a:lnSpc>
                <a:spcPct val="80000"/>
              </a:lnSpc>
              <a:buSzPct val="175000"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Be confident to try new activities and show independence, resilience and perseverance in the face of challenge</a:t>
            </a:r>
            <a:r>
              <a:rPr lang="en-GB" sz="2400" dirty="0">
                <a:solidFill>
                  <a:srgbClr val="FF0000"/>
                </a:solidFill>
              </a:rPr>
              <a:t>. </a:t>
            </a:r>
            <a:r>
              <a:rPr lang="en-GB" sz="2000" dirty="0">
                <a:solidFill>
                  <a:srgbClr val="FF0000"/>
                </a:solidFill>
              </a:rPr>
              <a:t>Looking after their bodies and needs. Changing independently…CLOTHES NAMED PLEASE (key rings/ colourful ribbon on PE bags please) No rucksacks please.</a:t>
            </a:r>
            <a:endParaRPr lang="en-GB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SzPct val="175000"/>
              <a:defRPr/>
            </a:pPr>
            <a:r>
              <a:rPr lang="en-GB" altLang="en-US" sz="2400" dirty="0"/>
              <a:t>Building relationships- </a:t>
            </a:r>
            <a:r>
              <a:rPr lang="en-GB" altLang="en-US" sz="2000" dirty="0">
                <a:solidFill>
                  <a:srgbClr val="FF0000"/>
                </a:solidFill>
              </a:rPr>
              <a:t>developing good friendships. </a:t>
            </a:r>
            <a:r>
              <a:rPr lang="en-GB" sz="2000" dirty="0">
                <a:solidFill>
                  <a:srgbClr val="FF0000"/>
                </a:solidFill>
              </a:rPr>
              <a:t>Work and play cooperatively and take turns with others</a:t>
            </a:r>
          </a:p>
          <a:p>
            <a:pPr eaLnBrk="1" hangingPunct="1">
              <a:lnSpc>
                <a:spcPct val="80000"/>
              </a:lnSpc>
              <a:buSzPct val="175000"/>
              <a:defRPr/>
            </a:pPr>
            <a:r>
              <a:rPr lang="en-GB" altLang="en-US" sz="2000" dirty="0">
                <a:solidFill>
                  <a:srgbClr val="FF0000"/>
                </a:solidFill>
              </a:rPr>
              <a:t>School PSHE Scheme is called Jigsaw- Themes are changed half termly.</a:t>
            </a:r>
          </a:p>
          <a:p>
            <a:pPr eaLnBrk="1" hangingPunct="1">
              <a:lnSpc>
                <a:spcPct val="80000"/>
              </a:lnSpc>
              <a:buSzPct val="175000"/>
              <a:defRPr/>
            </a:pPr>
            <a:endParaRPr lang="en-GB" altLang="en-US" sz="2400" dirty="0"/>
          </a:p>
        </p:txBody>
      </p:sp>
      <p:pic>
        <p:nvPicPr>
          <p:cNvPr id="9220" name="Picture 6" descr="j0232049">
            <a:extLst>
              <a:ext uri="{FF2B5EF4-FFF2-40B4-BE49-F238E27FC236}">
                <a16:creationId xmlns:a16="http://schemas.microsoft.com/office/drawing/2014/main" id="{5CF53F66-E02A-BABD-6085-AECAC15C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159670"/>
            <a:ext cx="170656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9">
            <a:extLst>
              <a:ext uri="{FF2B5EF4-FFF2-40B4-BE49-F238E27FC236}">
                <a16:creationId xmlns:a16="http://schemas.microsoft.com/office/drawing/2014/main" id="{14E8B8B8-24C1-AAAB-7FBF-173EF97A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1584325"/>
            <a:ext cx="6121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SzPct val="175000"/>
              <a:buNone/>
            </a:pPr>
            <a:r>
              <a:rPr lang="en-GB" altLang="en-US" sz="2800">
                <a:solidFill>
                  <a:srgbClr val="000000"/>
                </a:solidFill>
              </a:rPr>
              <a:t>The children will be working 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B34808D-B572-B302-C9AC-F8F35153E6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1900" y="-60325"/>
            <a:ext cx="6870700" cy="1260475"/>
          </a:xfrm>
        </p:spPr>
        <p:txBody>
          <a:bodyPr/>
          <a:lstStyle/>
          <a:p>
            <a:pPr eaLnBrk="1" hangingPunct="1"/>
            <a:r>
              <a:rPr lang="en-GB" altLang="en-US" sz="3200" b="1" u="sng"/>
              <a:t>Physical Development (Gross and fine motor control)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8FE4682-8FEF-3FBE-41FE-8058EF58764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70365" y="2444750"/>
            <a:ext cx="7966362" cy="4392612"/>
          </a:xfrm>
        </p:spPr>
        <p:txBody>
          <a:bodyPr/>
          <a:lstStyle/>
          <a:p>
            <a:pPr eaLnBrk="1" hangingPunct="1">
              <a:buSzPct val="175000"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move confidently and energetically/develop spatial awareness; Autumn Term – Dance/ Spring –Gymnastics/ Summer - Games</a:t>
            </a:r>
          </a:p>
          <a:p>
            <a:pPr eaLnBrk="1" hangingPunct="1">
              <a:buSzPct val="175000"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control their body;</a:t>
            </a:r>
          </a:p>
          <a:p>
            <a:pPr eaLnBrk="1" hangingPunct="1">
              <a:buSzPct val="175000"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handle equipment and resources proficiently e.g. small world activities, puzzles, art &amp; craft;</a:t>
            </a:r>
          </a:p>
          <a:p>
            <a:pPr eaLnBrk="1" hangingPunct="1">
              <a:buSzPct val="175000"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Tripod grip with pencil</a:t>
            </a:r>
          </a:p>
          <a:p>
            <a:pPr eaLnBrk="1" hangingPunct="1">
              <a:buSzPct val="175000"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Use scissors- please practice at home</a:t>
            </a:r>
          </a:p>
          <a:p>
            <a:pPr marL="0" indent="0" eaLnBrk="1" hangingPunct="1">
              <a:buSzPct val="175000"/>
              <a:buNone/>
              <a:defRPr/>
            </a:pPr>
            <a:endParaRPr lang="en-GB" altLang="en-US" sz="3600" dirty="0"/>
          </a:p>
          <a:p>
            <a:pPr eaLnBrk="1" hangingPunct="1">
              <a:buSzPct val="175000"/>
              <a:buFontTx/>
              <a:buNone/>
              <a:defRPr/>
            </a:pPr>
            <a:endParaRPr lang="en-GB" altLang="en-US" sz="3600" dirty="0"/>
          </a:p>
          <a:p>
            <a:pPr eaLnBrk="1" hangingPunct="1">
              <a:buSzPct val="175000"/>
              <a:buFontTx/>
              <a:buNone/>
              <a:defRPr/>
            </a:pPr>
            <a:endParaRPr lang="en-GB" altLang="en-US" sz="3600" dirty="0"/>
          </a:p>
        </p:txBody>
      </p:sp>
      <p:pic>
        <p:nvPicPr>
          <p:cNvPr id="31748" name="Picture 4" descr="j0232734">
            <a:extLst>
              <a:ext uri="{FF2B5EF4-FFF2-40B4-BE49-F238E27FC236}">
                <a16:creationId xmlns:a16="http://schemas.microsoft.com/office/drawing/2014/main" id="{00A59723-F552-9466-2C7A-E809BE33192E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808038"/>
            <a:ext cx="2089150" cy="2030412"/>
          </a:xfrm>
        </p:spPr>
      </p:pic>
      <p:sp>
        <p:nvSpPr>
          <p:cNvPr id="11269" name="Text Box 6">
            <a:extLst>
              <a:ext uri="{FF2B5EF4-FFF2-40B4-BE49-F238E27FC236}">
                <a16:creationId xmlns:a16="http://schemas.microsoft.com/office/drawing/2014/main" id="{15E32ACA-9EDA-5CEB-6AC1-C4C2ECF21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4" y="1289050"/>
            <a:ext cx="57610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The children will be learning to:</a:t>
            </a:r>
          </a:p>
        </p:txBody>
      </p:sp>
      <p:pic>
        <p:nvPicPr>
          <p:cNvPr id="11270" name="Picture 4" descr="j0232883">
            <a:extLst>
              <a:ext uri="{FF2B5EF4-FFF2-40B4-BE49-F238E27FC236}">
                <a16:creationId xmlns:a16="http://schemas.microsoft.com/office/drawing/2014/main" id="{3C65F77A-77C0-838B-CD9B-1F724AD5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6" y="5416550"/>
            <a:ext cx="15589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DA413B-6BC1-CA9B-20F3-77CDEC7EF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795339"/>
            <a:ext cx="6870700" cy="771525"/>
          </a:xfrm>
          <a:noFill/>
        </p:spPr>
        <p:txBody>
          <a:bodyPr/>
          <a:lstStyle/>
          <a:p>
            <a:pPr eaLnBrk="1" hangingPunct="1"/>
            <a:r>
              <a:rPr lang="en-GB" altLang="en-US" b="1" u="sng"/>
              <a:t>Literacy</a:t>
            </a:r>
            <a:br>
              <a:rPr lang="en-GB" altLang="en-US" b="1" u="sng"/>
            </a:br>
            <a:r>
              <a:rPr lang="en-GB" altLang="en-US" b="1" u="sng"/>
              <a:t>Reading</a:t>
            </a:r>
          </a:p>
        </p:txBody>
      </p:sp>
      <p:pic>
        <p:nvPicPr>
          <p:cNvPr id="14339" name="Picture 5" descr="j0232988">
            <a:extLst>
              <a:ext uri="{FF2B5EF4-FFF2-40B4-BE49-F238E27FC236}">
                <a16:creationId xmlns:a16="http://schemas.microsoft.com/office/drawing/2014/main" id="{DB5C0BB7-406C-95D4-3A03-ACE9D8290CE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260351"/>
            <a:ext cx="1844675" cy="1831975"/>
          </a:xfrm>
          <a:noFill/>
        </p:spPr>
      </p:pic>
      <p:sp>
        <p:nvSpPr>
          <p:cNvPr id="15365" name="Rectangle 7">
            <a:extLst>
              <a:ext uri="{FF2B5EF4-FFF2-40B4-BE49-F238E27FC236}">
                <a16:creationId xmlns:a16="http://schemas.microsoft.com/office/drawing/2014/main" id="{7858F30A-0638-49A5-C0A9-CDA458B3B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1844676"/>
            <a:ext cx="1065414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Develop a love of reading. Develop </a:t>
            </a:r>
            <a:r>
              <a:rPr lang="en-GB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language comprehension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as well as </a:t>
            </a:r>
            <a:r>
              <a:rPr lang="en-GB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word reading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Talking about what they have read with an adult (stories/ non-fiction/rhymes/songs/poems). Use the vocabulary introduced and deepen it further.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Reading Framework 2022/Little </a:t>
            </a:r>
            <a:r>
              <a:rPr lang="en-GB" alt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Wandle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Reading books- will be sent home twice a week – to begin with       there will be no words!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Phonic evening date to follow Autumn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26721AD-B60B-89C3-6D6B-97DA3BBE9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52400"/>
            <a:ext cx="7848600" cy="1600200"/>
          </a:xfrm>
        </p:spPr>
        <p:txBody>
          <a:bodyPr/>
          <a:lstStyle/>
          <a:p>
            <a:r>
              <a:rPr lang="en-GB" altLang="en-US" u="sng"/>
              <a:t>Writing </a:t>
            </a:r>
            <a:br>
              <a:rPr lang="en-GB" altLang="en-US" u="sng"/>
            </a:br>
            <a:r>
              <a:rPr lang="en-GB" altLang="en-US" sz="3200" u="sng"/>
              <a:t>Spelling, handwriting and composition</a:t>
            </a:r>
            <a:br>
              <a:rPr lang="en-GB" altLang="en-US" sz="3200"/>
            </a:br>
            <a:endParaRPr lang="en-GB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F21B-5455-52E9-B7A2-6EAC03B4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828801"/>
            <a:ext cx="10113817" cy="3184525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Use phonic knowledge to spell words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Write a simple sentence that can be read by others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Hold a pencil correctly and form recognisable letters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GB" altLang="en-US" dirty="0">
                <a:solidFill>
                  <a:srgbClr val="FF0000"/>
                </a:solidFill>
              </a:rPr>
              <a:t>         Little </a:t>
            </a:r>
            <a:r>
              <a:rPr lang="en-GB" altLang="en-US" dirty="0" err="1">
                <a:solidFill>
                  <a:srgbClr val="FF0000"/>
                </a:solidFill>
              </a:rPr>
              <a:t>Wandle</a:t>
            </a:r>
            <a:r>
              <a:rPr lang="en-GB" altLang="en-US" dirty="0">
                <a:solidFill>
                  <a:srgbClr val="FF0000"/>
                </a:solidFill>
              </a:rPr>
              <a:t> scheme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16388" name="Picture 4" descr="j0232149">
            <a:extLst>
              <a:ext uri="{FF2B5EF4-FFF2-40B4-BE49-F238E27FC236}">
                <a16:creationId xmlns:a16="http://schemas.microsoft.com/office/drawing/2014/main" id="{5AAAC5C1-D013-EB6E-CDF7-19EC95F1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943476"/>
            <a:ext cx="1647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6D7CC-6DBA-4023-85C7-0328707FD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359" y="3969272"/>
            <a:ext cx="1218672" cy="1535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B363C8-11E6-1012-BBF1-0844392723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188914"/>
            <a:ext cx="8388350" cy="623887"/>
          </a:xfrm>
        </p:spPr>
        <p:txBody>
          <a:bodyPr/>
          <a:lstStyle/>
          <a:p>
            <a:pPr eaLnBrk="1" hangingPunct="1"/>
            <a:r>
              <a:rPr lang="en-GB" altLang="en-US" sz="4000" b="1" u="sng"/>
              <a:t>Mathematics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67B8E4B-7131-8B15-23C0-876687F352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655638"/>
            <a:ext cx="8599488" cy="55102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/>
              <a:t>The children will be learning to: </a:t>
            </a:r>
            <a:endParaRPr lang="en-GB" altLang="en-US" sz="2400"/>
          </a:p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Count and understand numbers to 10 (count up to 20), the relationships between them (number bonds) and the patterns within them (compare quantities/double facts/ odds and evens/sharing)</a:t>
            </a:r>
          </a:p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Build on their understanding using manipulatives - 5 frame/ 10 frame</a:t>
            </a:r>
          </a:p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Develop knowledge and vocabulary to develop mastery</a:t>
            </a:r>
          </a:p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Shape space and measure and spatial reasoning</a:t>
            </a:r>
          </a:p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Look for patterns and connections </a:t>
            </a:r>
          </a:p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Develop a positive attitude and interest in maths, </a:t>
            </a:r>
            <a:br>
              <a:rPr lang="en-GB" altLang="en-US" sz="2400">
                <a:solidFill>
                  <a:srgbClr val="FF0000"/>
                </a:solidFill>
              </a:rPr>
            </a:br>
            <a:r>
              <a:rPr lang="en-GB" altLang="en-US" sz="2400">
                <a:solidFill>
                  <a:srgbClr val="FF0000"/>
                </a:solidFill>
              </a:rPr>
              <a:t>        ‘have a go’, not to be afraid to make a mistake.</a:t>
            </a:r>
          </a:p>
          <a:p>
            <a:pPr eaLnBrk="1" hangingPunct="1"/>
            <a:endParaRPr lang="en-GB" altLang="en-US" sz="2400"/>
          </a:p>
        </p:txBody>
      </p:sp>
      <p:pic>
        <p:nvPicPr>
          <p:cNvPr id="18436" name="Picture 4" descr="j0232051">
            <a:extLst>
              <a:ext uri="{FF2B5EF4-FFF2-40B4-BE49-F238E27FC236}">
                <a16:creationId xmlns:a16="http://schemas.microsoft.com/office/drawing/2014/main" id="{1CCA6533-F86E-94A4-93D9-F6C0F9F7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4554539"/>
            <a:ext cx="20145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E647E4-54C6-9A5D-70F9-D63C36466C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1950" y="260350"/>
            <a:ext cx="7848600" cy="1079500"/>
          </a:xfrm>
        </p:spPr>
        <p:txBody>
          <a:bodyPr/>
          <a:lstStyle/>
          <a:p>
            <a:pPr eaLnBrk="1" hangingPunct="1"/>
            <a:r>
              <a:rPr lang="en-GB" altLang="en-US" b="1" u="sng"/>
              <a:t>Understanding the World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3EC8088-D1C5-78AD-DF8E-86C9FF223F5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95550" y="2290764"/>
            <a:ext cx="7848600" cy="4911725"/>
          </a:xfrm>
        </p:spPr>
        <p:txBody>
          <a:bodyPr/>
          <a:lstStyle/>
          <a:p>
            <a:pPr eaLnBrk="1" hangingPunct="1">
              <a:buSzPct val="175000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Talk about children’s personal experiences. Look at similarities and differences.</a:t>
            </a:r>
          </a:p>
          <a:p>
            <a:pPr eaLnBrk="1" hangingPunct="1">
              <a:buSzPct val="175000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Listen to stories and non-fiction books  to support their understanding of our culturally, socially, technologically and ecologically diverse world</a:t>
            </a:r>
          </a:p>
          <a:p>
            <a:pPr eaLnBrk="1" hangingPunct="1">
              <a:buSzPct val="175000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Enrich </a:t>
            </a:r>
            <a:r>
              <a:rPr lang="en-US" altLang="en-US" sz="2400" u="sng" dirty="0">
                <a:solidFill>
                  <a:srgbClr val="FF0000"/>
                </a:solidFill>
              </a:rPr>
              <a:t>vocabulary to support understanding</a:t>
            </a:r>
          </a:p>
          <a:p>
            <a:pPr eaLnBrk="1" hangingPunct="1">
              <a:buSzPct val="175000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Forest School - observations of the </a:t>
            </a:r>
          </a:p>
          <a:p>
            <a:pPr marL="0" indent="0" eaLnBrk="1" hangingPunct="1">
              <a:buSzPct val="17500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                     natural world around them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pic>
        <p:nvPicPr>
          <p:cNvPr id="20484" name="Picture 4" descr="j0232060">
            <a:extLst>
              <a:ext uri="{FF2B5EF4-FFF2-40B4-BE49-F238E27FC236}">
                <a16:creationId xmlns:a16="http://schemas.microsoft.com/office/drawing/2014/main" id="{BC0197C6-0A99-D08C-B30D-1F2F431FFA8D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688" y="5067300"/>
            <a:ext cx="2519362" cy="2128838"/>
          </a:xfrm>
        </p:spPr>
      </p:pic>
      <p:sp>
        <p:nvSpPr>
          <p:cNvPr id="20485" name="Text Box 6">
            <a:extLst>
              <a:ext uri="{FF2B5EF4-FFF2-40B4-BE49-F238E27FC236}">
                <a16:creationId xmlns:a16="http://schemas.microsoft.com/office/drawing/2014/main" id="{ED1286FA-72BB-3283-5EBE-E242A1D3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492251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SzPct val="175000"/>
              <a:buNone/>
            </a:pPr>
            <a:r>
              <a:rPr lang="en-US" altLang="en-US" sz="2400">
                <a:solidFill>
                  <a:srgbClr val="FF0000"/>
                </a:solidFill>
              </a:rPr>
              <a:t>Children will learn to make sense of the physical world and their community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ayons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039e8-fabd-4e33-8398-dccf6085985c" xsi:nil="true"/>
    <lcf76f155ced4ddcb4097134ff3c332f xmlns="6f9a0114-eb1f-4db8-b315-8423719ee6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F44021674D44EA4E9073290118926" ma:contentTypeVersion="18" ma:contentTypeDescription="Create a new document." ma:contentTypeScope="" ma:versionID="649845fcbc50bba5a61271fa32a134e9">
  <xsd:schema xmlns:xsd="http://www.w3.org/2001/XMLSchema" xmlns:xs="http://www.w3.org/2001/XMLSchema" xmlns:p="http://schemas.microsoft.com/office/2006/metadata/properties" xmlns:ns2="6f9a0114-eb1f-4db8-b315-8423719ee631" xmlns:ns3="0cd039e8-fabd-4e33-8398-dccf6085985c" targetNamespace="http://schemas.microsoft.com/office/2006/metadata/properties" ma:root="true" ma:fieldsID="42cc8f9c3b74cbcd0e2d538d7f5941bb" ns2:_="" ns3:_="">
    <xsd:import namespace="6f9a0114-eb1f-4db8-b315-8423719ee631"/>
    <xsd:import namespace="0cd039e8-fabd-4e33-8398-dccf60859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a0114-eb1f-4db8-b315-8423719ee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47da020-fcd9-40fa-9a41-56601c195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039e8-fabd-4e33-8398-dccf60859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0d52b6-9382-4bac-bde4-31a4af5cdab9}" ma:internalName="TaxCatchAll" ma:showField="CatchAllData" ma:web="0cd039e8-fabd-4e33-8398-dccf60859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8752C-BFAC-43BC-AB9C-814198C9AC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B3DF9-7FF4-49A1-8904-401F38F606D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f9a0114-eb1f-4db8-b315-8423719ee631"/>
    <ds:schemaRef ds:uri="http://www.w3.org/XML/1998/namespace"/>
    <ds:schemaRef ds:uri="0cd039e8-fabd-4e33-8398-dccf6085985c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3895498-A091-4374-B05E-13290120A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a0114-eb1f-4db8-b315-8423719ee631"/>
    <ds:schemaRef ds:uri="0cd039e8-fabd-4e33-8398-dccf60859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978</Words>
  <Application>Microsoft Office PowerPoint</Application>
  <PresentationFormat>Widescreen</PresentationFormat>
  <Paragraphs>105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Comic Sans MS</vt:lpstr>
      <vt:lpstr>1_Crayons</vt:lpstr>
      <vt:lpstr>Crayons</vt:lpstr>
      <vt:lpstr>Welcome to</vt:lpstr>
      <vt:lpstr>PowerPoint Presentation</vt:lpstr>
      <vt:lpstr>Communication and Language </vt:lpstr>
      <vt:lpstr>Personal, Social and Emotional Development</vt:lpstr>
      <vt:lpstr>Physical Development (Gross and fine motor control)</vt:lpstr>
      <vt:lpstr>Literacy Reading</vt:lpstr>
      <vt:lpstr>Writing  Spelling, handwriting and composition </vt:lpstr>
      <vt:lpstr>Mathematics</vt:lpstr>
      <vt:lpstr>Understanding the World</vt:lpstr>
      <vt:lpstr>Expressive Arts and Design</vt:lpstr>
      <vt:lpstr>PowerPoint Presentation</vt:lpstr>
      <vt:lpstr>Timetable and Organisation</vt:lpstr>
      <vt:lpstr>Snack Time</vt:lpstr>
      <vt:lpstr>PE and Forest Schools</vt:lpstr>
      <vt:lpstr>Reading Books</vt:lpstr>
      <vt:lpstr>Reward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Deborah Hayman</dc:creator>
  <cp:lastModifiedBy>Lisa Davies</cp:lastModifiedBy>
  <cp:revision>13</cp:revision>
  <dcterms:created xsi:type="dcterms:W3CDTF">2023-06-15T15:04:19Z</dcterms:created>
  <dcterms:modified xsi:type="dcterms:W3CDTF">2024-07-17T18:08:19Z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0x01010053BF44021674D44EA4E9073290118926</vt:lpwstr>
  </property>
</Properties>
</file>