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27"/>
  </p:normalViewPr>
  <p:slideViewPr>
    <p:cSldViewPr snapToGrid="0" snapToObjects="1">
      <p:cViewPr varScale="1">
        <p:scale>
          <a:sx n="67" d="100"/>
          <a:sy n="67" d="100"/>
        </p:scale>
        <p:origin x="100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0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545" y="47193"/>
            <a:ext cx="7429500" cy="273090"/>
          </a:xfrm>
        </p:spPr>
        <p:txBody>
          <a:bodyPr numCol="1">
            <a:normAutofit fontScale="90000"/>
          </a:bodyPr>
          <a:lstStyle/>
          <a:p>
            <a:r>
              <a:rPr lang="en-US" sz="1800" b="1" dirty="0"/>
              <a:t>Year Group 1 and 2   Term 5 	Jane Goodall and Food Technology	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63145"/>
              </p:ext>
            </p:extLst>
          </p:nvPr>
        </p:nvGraphicFramePr>
        <p:xfrm>
          <a:off x="72737" y="414793"/>
          <a:ext cx="3362562" cy="5373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9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109">
                <a:tc gridSpan="3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Key Vocabulary</a:t>
                      </a:r>
                    </a:p>
                  </a:txBody>
                  <a:tcPr marL="74295" marR="74295" marT="37148" marB="37148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76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</a:rPr>
                        <a:t>1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+mn-lt"/>
                          <a:cs typeface="Arial" panose="020B0604020202020204" pitchFamily="34" charset="0"/>
                        </a:rPr>
                        <a:t>Rainforest 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large area of land with lots of tall trees and plenty of rainfall.</a:t>
                      </a:r>
                      <a:endParaRPr lang="en-GB" sz="12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101498794"/>
                  </a:ext>
                </a:extLst>
              </a:tr>
              <a:tr h="266932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+mn-lt"/>
                          <a:cs typeface="Arial" panose="020B0604020202020204" pitchFamily="34" charset="0"/>
                        </a:rPr>
                        <a:t>Ethologist 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scientist studying animal behaviour</a:t>
                      </a:r>
                      <a:endParaRPr lang="en-GB" sz="12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640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+mn-lt"/>
                          <a:cs typeface="Arial" panose="020B0604020202020204" pitchFamily="34" charset="0"/>
                        </a:rPr>
                        <a:t>Primatologist 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scientist studying primates. </a:t>
                      </a:r>
                      <a:endParaRPr lang="en-GB" sz="12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096467875"/>
                  </a:ext>
                </a:extLst>
              </a:tr>
              <a:tr h="410547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</a:rPr>
                        <a:t>4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+mn-lt"/>
                          <a:cs typeface="Arial" panose="020B0604020202020204" pitchFamily="34" charset="0"/>
                        </a:rPr>
                        <a:t>Deforestation 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cutting down and clearing of forests. </a:t>
                      </a: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</a:rPr>
                        <a:t>5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n-lt"/>
                          <a:cs typeface="Arial" panose="020B0604020202020204" pitchFamily="34" charset="0"/>
                        </a:rPr>
                        <a:t>Logging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Cutting down trees to create land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32263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+mn-lt"/>
                          <a:cs typeface="Arial" panose="020B0604020202020204" pitchFamily="34" charset="0"/>
                        </a:rPr>
                        <a:t>Conservation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Protecting species from extinction.</a:t>
                      </a: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201817982"/>
                  </a:ext>
                </a:extLst>
              </a:tr>
              <a:tr h="421002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</a:rPr>
                        <a:t>7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+mn-lt"/>
                          <a:cs typeface="Arial" panose="020B0604020202020204" pitchFamily="34" charset="0"/>
                        </a:rPr>
                        <a:t>Extinction 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Death of the last living species of a plant / animal. </a:t>
                      </a: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690395093"/>
                  </a:ext>
                </a:extLst>
              </a:tr>
              <a:tr h="280153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</a:rPr>
                        <a:t>8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+mn-lt"/>
                          <a:cs typeface="Arial" panose="020B0604020202020204" pitchFamily="34" charset="0"/>
                        </a:rPr>
                        <a:t>Species 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group of similar animals or plants </a:t>
                      </a: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79908725"/>
                  </a:ext>
                </a:extLst>
              </a:tr>
              <a:tr h="280153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Ingredients </a:t>
                      </a:r>
                    </a:p>
                  </a:txBody>
                  <a:tcPr marL="91444" marR="91444" marT="43079" marB="430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foods you need to make something</a:t>
                      </a:r>
                    </a:p>
                  </a:txBody>
                  <a:tcPr marL="91444" marR="91444" marT="43079" marB="43079"/>
                </a:tc>
                <a:extLst>
                  <a:ext uri="{0D108BD9-81ED-4DB2-BD59-A6C34878D82A}">
                    <a16:rowId xmlns:a16="http://schemas.microsoft.com/office/drawing/2014/main" val="3795189051"/>
                  </a:ext>
                </a:extLst>
              </a:tr>
              <a:tr h="280153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Recipe </a:t>
                      </a:r>
                    </a:p>
                  </a:txBody>
                  <a:tcPr marL="91444" marR="91444" marT="43079" marB="430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Instructions for making food</a:t>
                      </a:r>
                    </a:p>
                  </a:txBody>
                  <a:tcPr marL="91444" marR="91444" marT="43079" marB="43079"/>
                </a:tc>
                <a:extLst>
                  <a:ext uri="{0D108BD9-81ED-4DB2-BD59-A6C34878D82A}">
                    <a16:rowId xmlns:a16="http://schemas.microsoft.com/office/drawing/2014/main" val="767126355"/>
                  </a:ext>
                </a:extLst>
              </a:tr>
              <a:tr h="280153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11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Assemble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Put something together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134285968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32028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9328"/>
              </p:ext>
            </p:extLst>
          </p:nvPr>
        </p:nvGraphicFramePr>
        <p:xfrm>
          <a:off x="3509358" y="413375"/>
          <a:ext cx="3256137" cy="37993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736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en-GB" dirty="0"/>
                        <a:t>Sticky Knowledge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GB" altLang="en-GB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r>
                        <a:rPr lang="en-GB" altLang="en-GB" sz="1100" b="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Jane Goodall is a primatologist and ethologist.. </a:t>
                      </a: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r>
                        <a:rPr lang="en-GB" altLang="en-GB" sz="1100" b="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Jane Goodall has made many discoveries about chimpanzees. </a:t>
                      </a:r>
                    </a:p>
                    <a:p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r>
                        <a:rPr lang="en-GB" altLang="en-GB" sz="1100" b="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Jane Goodall is the world‘s best expert on chimpanzees.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10324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r>
                        <a:rPr lang="en-GB" altLang="en-GB" sz="1100" b="0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Rainforests are home to more than the half of all the animal and plant species of the world.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264476">
                <a:tc>
                  <a:txBody>
                    <a:bodyPr/>
                    <a:lstStyle/>
                    <a:p>
                      <a:r>
                        <a:rPr lang="en-GB" altLang="en-GB" sz="1100" b="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Deforestation is a threat to our planet.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GB" altLang="en-GB" sz="1100" b="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Conservation of animals and habitats is essential for the future of our planet.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88">
                <a:tc>
                  <a:txBody>
                    <a:bodyPr/>
                    <a:lstStyle/>
                    <a:p>
                      <a:r>
                        <a:rPr lang="en-GB" altLang="en-GB" sz="1100" b="0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Everyone has to play a part in protecting our planet – reduce, reuse and recycle.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0427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2596"/>
              </p:ext>
            </p:extLst>
          </p:nvPr>
        </p:nvGraphicFramePr>
        <p:xfrm>
          <a:off x="6839554" y="413375"/>
          <a:ext cx="2934789" cy="4920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15">
                  <a:extLst>
                    <a:ext uri="{9D8B030D-6E8A-4147-A177-3AD203B41FA5}">
                      <a16:colId xmlns:a16="http://schemas.microsoft.com/office/drawing/2014/main" val="3034729171"/>
                    </a:ext>
                  </a:extLst>
                </a:gridCol>
                <a:gridCol w="2557174">
                  <a:extLst>
                    <a:ext uri="{9D8B030D-6E8A-4147-A177-3AD203B41FA5}">
                      <a16:colId xmlns:a16="http://schemas.microsoft.com/office/drawing/2014/main" val="771789285"/>
                    </a:ext>
                  </a:extLst>
                </a:gridCol>
              </a:tblGrid>
              <a:tr h="3267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Key Questions</a:t>
                      </a: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the key events in environemtal history?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0174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Who is Jane Goodall?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2166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Jane Goodall‘s important achievements and discoveries?  Why is she a significant person in history?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40483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deforestation? What can we do to protect our planet/ environment?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1688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animal conservation and why is it important?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3155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can we keep ourselves safe in the kitchen? 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safe chopping skills?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0215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do you follow a recipe?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98774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ingredients can you combine to create a savory tart?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79702"/>
                  </a:ext>
                </a:extLst>
              </a:tr>
            </a:tbl>
          </a:graphicData>
        </a:graphic>
      </p:graphicFrame>
      <p:sp>
        <p:nvSpPr>
          <p:cNvPr id="6" name="AutoShape 15" descr="Image result for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7" descr="Image result for concr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9" descr="Image result for concre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Amazon Rainforest Wallpaper (69+ images)">
            <a:extLst>
              <a:ext uri="{FF2B5EF4-FFF2-40B4-BE49-F238E27FC236}">
                <a16:creationId xmlns:a16="http://schemas.microsoft.com/office/drawing/2014/main" id="{754E6F19-6DA9-2DD4-AEBC-2772C270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05" y="5427082"/>
            <a:ext cx="1812085" cy="135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cience centennial finale brings Jane Goodall to Purdue to share her ...">
            <a:extLst>
              <a:ext uri="{FF2B5EF4-FFF2-40B4-BE49-F238E27FC236}">
                <a16:creationId xmlns:a16="http://schemas.microsoft.com/office/drawing/2014/main" id="{2227A4DD-DF29-10A9-9D07-D8D12113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99" y="5612069"/>
            <a:ext cx="760369" cy="83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ighest Deforestation in 5 years in the Amazon forest">
            <a:extLst>
              <a:ext uri="{FF2B5EF4-FFF2-40B4-BE49-F238E27FC236}">
                <a16:creationId xmlns:a16="http://schemas.microsoft.com/office/drawing/2014/main" id="{FF5A8A25-794A-2AAB-732C-A5FBB5D5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30" y="5224072"/>
            <a:ext cx="1987863" cy="14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55221"/>
              </p:ext>
            </p:extLst>
          </p:nvPr>
        </p:nvGraphicFramePr>
        <p:xfrm>
          <a:off x="155575" y="441085"/>
          <a:ext cx="2849614" cy="32804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421">
                <a:tc gridSpan="3">
                  <a:txBody>
                    <a:bodyPr/>
                    <a:lstStyle/>
                    <a:p>
                      <a:pPr algn="ctr"/>
                      <a:r>
                        <a:rPr lang="en-GB" altLang="en-GB" sz="1800" dirty="0"/>
                        <a:t>Prior Vocabulary</a:t>
                      </a:r>
                      <a:endParaRPr lang="en-GB" altLang="en-GB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Map key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Map keys are symbols to show key information on maps. 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Country 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country is nation with its own government, occupying a particular territory. 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Continent 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Large continuous masses of land. 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Scientist 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A person who researches to advance knowledge in a field. 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42943627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Forest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land dominated by trees. 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912927708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32028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198828"/>
              </p:ext>
            </p:extLst>
          </p:nvPr>
        </p:nvGraphicFramePr>
        <p:xfrm>
          <a:off x="3124415" y="438520"/>
          <a:ext cx="2932432" cy="30918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730">
                <a:tc>
                  <a:txBody>
                    <a:bodyPr/>
                    <a:lstStyle/>
                    <a:p>
                      <a:pPr algn="ctr"/>
                      <a:r>
                        <a:rPr lang="en-GB" altLang="en-GB" dirty="0">
                          <a:latin typeface="+mn-lt"/>
                        </a:rPr>
                        <a:t>Prior Knowledge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/>
                        <a:t>Where I live might look similar or different to where others live.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232815"/>
                  </a:ext>
                </a:extLst>
              </a:tr>
              <a:tr h="166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/>
                        <a:t>An environment is what makes up a particular area. The environment can be changed by human activity.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097890"/>
                  </a:ext>
                </a:extLst>
              </a:tr>
              <a:tr h="17777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England is the country I live in.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17777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know some of the continents of the world.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5886813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know that waste can be recycled.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344650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1316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37787"/>
              </p:ext>
            </p:extLst>
          </p:nvPr>
        </p:nvGraphicFramePr>
        <p:xfrm>
          <a:off x="6176074" y="396930"/>
          <a:ext cx="3504172" cy="2478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15">
                  <a:extLst>
                    <a:ext uri="{9D8B030D-6E8A-4147-A177-3AD203B41FA5}">
                      <a16:colId xmlns:a16="http://schemas.microsoft.com/office/drawing/2014/main" val="3034729171"/>
                    </a:ext>
                  </a:extLst>
                </a:gridCol>
                <a:gridCol w="3126557">
                  <a:extLst>
                    <a:ext uri="{9D8B030D-6E8A-4147-A177-3AD203B41FA5}">
                      <a16:colId xmlns:a16="http://schemas.microsoft.com/office/drawing/2014/main" val="771789285"/>
                    </a:ext>
                  </a:extLst>
                </a:gridCol>
              </a:tblGrid>
              <a:tr h="2986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Future Learning – KS2 Outcomes</a:t>
                      </a: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Rainforest layers and different plants and animal species living in each layer.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58625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Locating rainforests on continents and naming countries where rainforests are found.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46581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 the climate of rainforests.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41048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Deforestation and its impact: both positive and negative.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666743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848312"/>
                  </a:ext>
                </a:extLst>
              </a:tr>
            </a:tbl>
          </a:graphicData>
        </a:graphic>
      </p:graphicFrame>
      <p:sp>
        <p:nvSpPr>
          <p:cNvPr id="6" name="AutoShape 15" descr="Image result for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7" descr="Image result for concr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9" descr="Image result for concre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1B09CD6-D705-2DD0-1FE0-CBD7BD05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0" y="4506291"/>
            <a:ext cx="2246457" cy="19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avid Attenborough Is The Only Person To Win BAFTAs In Black &amp; White ...">
            <a:extLst>
              <a:ext uri="{FF2B5EF4-FFF2-40B4-BE49-F238E27FC236}">
                <a16:creationId xmlns:a16="http://schemas.microsoft.com/office/drawing/2014/main" id="{D1CB8823-319C-C5D0-05FC-4DC8A353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75" y="4629679"/>
            <a:ext cx="3175499" cy="17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Visual search query image">
            <a:extLst>
              <a:ext uri="{FF2B5EF4-FFF2-40B4-BE49-F238E27FC236}">
                <a16:creationId xmlns:a16="http://schemas.microsoft.com/office/drawing/2014/main" id="{617EFAD4-CDC8-9028-026B-97B2A9B3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09" y="4008053"/>
            <a:ext cx="2648462" cy="24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CF6EC51-FFBB-4357-8424-F2346D51368E}"/>
              </a:ext>
            </a:extLst>
          </p:cNvPr>
          <p:cNvSpPr txBox="1">
            <a:spLocks/>
          </p:cNvSpPr>
          <p:nvPr/>
        </p:nvSpPr>
        <p:spPr>
          <a:xfrm>
            <a:off x="1279545" y="47193"/>
            <a:ext cx="7429500" cy="273090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Year Group 1 and 2   Term 5 	Jane Goodall and Food Technology	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4519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d039e8-fabd-4e33-8398-dccf6085985c" xsi:nil="true"/>
    <lcf76f155ced4ddcb4097134ff3c332f xmlns="6f9a0114-eb1f-4db8-b315-8423719ee6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F44021674D44EA4E9073290118926" ma:contentTypeVersion="20" ma:contentTypeDescription="Create a new document." ma:contentTypeScope="" ma:versionID="c7080921f6e01dceb8f7f2c61d2e9d6f">
  <xsd:schema xmlns:xsd="http://www.w3.org/2001/XMLSchema" xmlns:xs="http://www.w3.org/2001/XMLSchema" xmlns:p="http://schemas.microsoft.com/office/2006/metadata/properties" xmlns:ns2="6f9a0114-eb1f-4db8-b315-8423719ee631" xmlns:ns3="0cd039e8-fabd-4e33-8398-dccf6085985c" targetNamespace="http://schemas.microsoft.com/office/2006/metadata/properties" ma:root="true" ma:fieldsID="b1482d90a430ed144f4ab3f55f2d5dac" ns2:_="" ns3:_="">
    <xsd:import namespace="6f9a0114-eb1f-4db8-b315-8423719ee631"/>
    <xsd:import namespace="0cd039e8-fabd-4e33-8398-dccf60859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a0114-eb1f-4db8-b315-8423719ee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47da020-fcd9-40fa-9a41-56601c195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039e8-fabd-4e33-8398-dccf60859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10d52b6-9382-4bac-bde4-31a4af5cdab9}" ma:internalName="TaxCatchAll" ma:showField="CatchAllData" ma:web="0cd039e8-fabd-4e33-8398-dccf60859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F3A420-F325-4BF4-AD6B-73944AE4C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8F088D-5F2B-45D6-A37D-A56639AFFF7A}">
  <ds:schemaRefs>
    <ds:schemaRef ds:uri="0cd039e8-fabd-4e33-8398-dccf6085985c"/>
    <ds:schemaRef ds:uri="http://purl.org/dc/elements/1.1/"/>
    <ds:schemaRef ds:uri="http://purl.org/dc/dcmitype/"/>
    <ds:schemaRef ds:uri="6f9a0114-eb1f-4db8-b315-8423719ee631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DA2F3D-CD63-4C83-AEA0-C11CAC03D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9a0114-eb1f-4db8-b315-8423719ee631"/>
    <ds:schemaRef ds:uri="0cd039e8-fabd-4e33-8398-dccf60859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6447</TotalTime>
  <Words>504</Words>
  <Application>Microsoft Office PowerPoint</Application>
  <PresentationFormat>A4 Paper (210x297 mm)</PresentationFormat>
  <Paragraphs>102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Year Group 1 and 2   Term 5  Jane Goodall and Food Technology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Lisa Davies</cp:lastModifiedBy>
  <cp:revision>150</cp:revision>
  <cp:lastPrinted>2022-03-03T10:05:56Z</cp:lastPrinted>
  <dcterms:created xsi:type="dcterms:W3CDTF">2017-10-15T20:56:30Z</dcterms:created>
  <dcterms:modified xsi:type="dcterms:W3CDTF">2025-04-21T16:08:25Z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0x01010053BF44021674D44EA4E9073290118926</vt:lpwstr>
  </property>
  <property fmtid="{D5CDD505-2E9C-101B-9397-08002B2CF9AE}" pid="3" name="MediaServiceImageTags">
    <vt:lpwstr/>
  </property>
</Properties>
</file>