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9" r:id="rId4"/>
  </p:sldMasterIdLst>
  <p:notesMasterIdLst>
    <p:notesMasterId r:id="rId7"/>
  </p:notesMasterIdLst>
  <p:sldIdLst>
    <p:sldId id="256" r:id="rId5"/>
    <p:sldId id="257" r:id="rId6"/>
  </p:sldIdLst>
  <p:sldSz cx="9906000" cy="6858000" type="A4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7" autoAdjust="0"/>
    <p:restoredTop sz="94627"/>
  </p:normalViewPr>
  <p:slideViewPr>
    <p:cSldViewPr snapToGrid="0" snapToObjects="1">
      <p:cViewPr varScale="1">
        <p:scale>
          <a:sx n="95" d="100"/>
          <a:sy n="95" d="100"/>
        </p:scale>
        <p:origin x="754" y="91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6"/>
          </a:xfrm>
          <a:prstGeom prst="rect">
            <a:avLst/>
          </a:prstGeom>
        </p:spPr>
        <p:txBody>
          <a:bodyPr vert="horz" lIns="91294" tIns="45647" rIns="91294" bIns="45647" numCol="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294" tIns="45647" rIns="91294" bIns="45647" numCol="1" rtlCol="0"/>
          <a:lstStyle>
            <a:lvl1pPr algn="r">
              <a:defRPr sz="1200"/>
            </a:lvl1pPr>
          </a:lstStyle>
          <a:p>
            <a:fld id="{74DA69C8-F84C-2947-85D9-F4E475966ECC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79488" y="1241425"/>
            <a:ext cx="48387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94" tIns="45647" rIns="91294" bIns="45647" numCol="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3"/>
          </a:xfrm>
          <a:prstGeom prst="rect">
            <a:avLst/>
          </a:prstGeom>
        </p:spPr>
        <p:txBody>
          <a:bodyPr vert="horz" lIns="91294" tIns="45647" rIns="91294" bIns="45647" numCol="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8585"/>
            <a:ext cx="2945659" cy="498055"/>
          </a:xfrm>
          <a:prstGeom prst="rect">
            <a:avLst/>
          </a:prstGeom>
        </p:spPr>
        <p:txBody>
          <a:bodyPr vert="horz" lIns="91294" tIns="45647" rIns="91294" bIns="45647" numCol="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5"/>
            <a:ext cx="2945659" cy="498055"/>
          </a:xfrm>
          <a:prstGeom prst="rect">
            <a:avLst/>
          </a:prstGeom>
        </p:spPr>
        <p:txBody>
          <a:bodyPr vert="horz" lIns="91294" tIns="45647" rIns="91294" bIns="45647" numCol="1" rtlCol="0" anchor="b"/>
          <a:lstStyle>
            <a:lvl1pPr algn="r">
              <a:defRPr sz="1200"/>
            </a:lvl1pPr>
          </a:lstStyle>
          <a:p>
            <a:fld id="{90C8F01E-995B-8848-96E4-13733EB6AA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843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numCol="1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numCol="1"/>
          <a:lstStyle/>
          <a:p>
            <a:fld id="{9C5789CE-836E-B042-843F-5605E41F500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2839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numCol="1"/>
          <a:lstStyle/>
          <a:p>
            <a:fld id="{9C5789CE-836E-B042-843F-5605E41F500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8044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numCol="1"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 numCol="1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numCol="1"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 numCol="1"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numCol="1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numCol="1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numCol="1"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 numCol="1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 numCol="1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numCol="1"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numCol="1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 numCol="1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27089A-8636-F64C-9D23-B4C3EC8D4BA5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762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0375" y="47193"/>
            <a:ext cx="8985250" cy="273090"/>
          </a:xfrm>
        </p:spPr>
        <p:txBody>
          <a:bodyPr numCol="1">
            <a:normAutofit fontScale="90000"/>
          </a:bodyPr>
          <a:lstStyle/>
          <a:p>
            <a:r>
              <a:rPr lang="en-US" sz="1800" b="1" dirty="0"/>
              <a:t>Cycle A 	Year Group 1 /2   Term 2	The United Kingdom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0622998"/>
              </p:ext>
            </p:extLst>
          </p:nvPr>
        </p:nvGraphicFramePr>
        <p:xfrm>
          <a:off x="-1" y="421313"/>
          <a:ext cx="3415741" cy="513188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0617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539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4294">
                <a:tc gridSpan="2">
                  <a:txBody>
                    <a:bodyPr/>
                    <a:lstStyle/>
                    <a:p>
                      <a:pPr algn="ctr"/>
                      <a:r>
                        <a:rPr lang="en-US" sz="1500" dirty="0"/>
                        <a:t>Key </a:t>
                      </a:r>
                      <a:r>
                        <a:rPr lang="en-US" sz="1500" dirty="0" err="1"/>
                        <a:t>Vocabuary</a:t>
                      </a:r>
                      <a:endParaRPr lang="en-US" sz="1500" dirty="0"/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3776">
                <a:tc>
                  <a:txBody>
                    <a:bodyPr/>
                    <a:lstStyle/>
                    <a:p>
                      <a:pPr algn="l"/>
                      <a:r>
                        <a:rPr lang="en-GB" sz="1100" b="0" dirty="0">
                          <a:solidFill>
                            <a:schemeClr val="tx1"/>
                          </a:solidFill>
                        </a:rPr>
                        <a:t>Celtic Sea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It lies between western coast of Great Britain and southern Ireland. 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4101498794"/>
                  </a:ext>
                </a:extLst>
              </a:tr>
              <a:tr h="182930">
                <a:tc>
                  <a:txBody>
                    <a:bodyPr/>
                    <a:lstStyle/>
                    <a:p>
                      <a:pPr algn="l"/>
                      <a:r>
                        <a:rPr lang="en-GB" sz="1100" b="0" dirty="0"/>
                        <a:t>North Sea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It lies between Great Britain and Scandinavia. 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0640">
                <a:tc>
                  <a:txBody>
                    <a:bodyPr/>
                    <a:lstStyle/>
                    <a:p>
                      <a:pPr algn="l"/>
                      <a:r>
                        <a:rPr lang="en-GB" sz="11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Irish Sea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It separates the islands of Ireland and Great Britain. 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2096467875"/>
                  </a:ext>
                </a:extLst>
              </a:tr>
              <a:tr h="410547">
                <a:tc>
                  <a:txBody>
                    <a:bodyPr/>
                    <a:lstStyle/>
                    <a:p>
                      <a:pPr algn="l"/>
                      <a:r>
                        <a:rPr lang="en-GB" sz="11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English Channel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 part of the Atlantic Ocean separating the coast of England from the coast of France. </a:t>
                      </a:r>
                      <a:endParaRPr lang="en-GB" sz="1100" b="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GB" sz="11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Atlantic Ocean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 ocean that is bordered by Europe and Africa on the east and by North and South America on the west.</a:t>
                      </a:r>
                      <a:endParaRPr lang="en-GB" sz="1100" b="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2332263478"/>
                  </a:ext>
                </a:extLst>
              </a:tr>
              <a:tr h="277979">
                <a:tc>
                  <a:txBody>
                    <a:bodyPr/>
                    <a:lstStyle/>
                    <a:p>
                      <a:pPr algn="l"/>
                      <a:r>
                        <a:rPr lang="en-GB" sz="11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It has four countries.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0395093"/>
                  </a:ext>
                </a:extLst>
              </a:tr>
              <a:tr h="280153">
                <a:tc>
                  <a:txBody>
                    <a:bodyPr/>
                    <a:lstStyle/>
                    <a:p>
                      <a:pPr algn="l"/>
                      <a:r>
                        <a:rPr lang="en-GB" sz="11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Capital city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 main city of the country where the government is based.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9908725"/>
                  </a:ext>
                </a:extLst>
              </a:tr>
              <a:tr h="280153">
                <a:tc>
                  <a:txBody>
                    <a:bodyPr/>
                    <a:lstStyle/>
                    <a:p>
                      <a:pPr algn="l"/>
                      <a:r>
                        <a:rPr lang="en-GB" sz="11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Country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 area of land with its own government.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5189051"/>
                  </a:ext>
                </a:extLst>
              </a:tr>
              <a:tr h="280153">
                <a:tc>
                  <a:txBody>
                    <a:bodyPr/>
                    <a:lstStyle/>
                    <a:p>
                      <a:pPr algn="l"/>
                      <a:r>
                        <a:rPr lang="en-GB" sz="11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Human features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Something made by people (like roads, houses, bridges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7126355"/>
                  </a:ext>
                </a:extLst>
              </a:tr>
              <a:tr h="280153">
                <a:tc>
                  <a:txBody>
                    <a:bodyPr/>
                    <a:lstStyle/>
                    <a:p>
                      <a:pPr algn="l"/>
                      <a:r>
                        <a:rPr lang="en-GB" sz="11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Physical features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Something natural (like mountains, rivers, or forests).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4285968"/>
                  </a:ext>
                </a:extLst>
              </a:tr>
              <a:tr h="28015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Landmark 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/>
                        <a:t>Something that helps you recognise a place, like a building or statue.</a:t>
                      </a:r>
                      <a:endParaRPr lang="en-GB" sz="1100" b="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2094647797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87A16600-9CE5-7D4D-9238-FE903140D7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3530115"/>
              </p:ext>
            </p:extLst>
          </p:nvPr>
        </p:nvGraphicFramePr>
        <p:xfrm>
          <a:off x="6971211" y="421313"/>
          <a:ext cx="2934789" cy="170307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77615">
                  <a:extLst>
                    <a:ext uri="{9D8B030D-6E8A-4147-A177-3AD203B41FA5}">
                      <a16:colId xmlns:a16="http://schemas.microsoft.com/office/drawing/2014/main" val="3034729171"/>
                    </a:ext>
                  </a:extLst>
                </a:gridCol>
                <a:gridCol w="2557174">
                  <a:extLst>
                    <a:ext uri="{9D8B030D-6E8A-4147-A177-3AD203B41FA5}">
                      <a16:colId xmlns:a16="http://schemas.microsoft.com/office/drawing/2014/main" val="771789285"/>
                    </a:ext>
                  </a:extLst>
                </a:gridCol>
              </a:tblGrid>
              <a:tr h="326719"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Key Questions</a:t>
                      </a:r>
                    </a:p>
                  </a:txBody>
                  <a:tcPr marL="74295" marR="74295" marT="37148" marB="37148"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6910169"/>
                  </a:ext>
                </a:extLst>
              </a:tr>
              <a:tr h="198174"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74295" marR="74295" marT="37148" marB="37148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Where do I live? What are the countries of the UK?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7701748"/>
                  </a:ext>
                </a:extLst>
              </a:tr>
              <a:tr h="198174"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74295" marR="74295" marT="37148" marB="37148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What are the capital cities of the UK and what are they like? 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3721669"/>
                  </a:ext>
                </a:extLst>
              </a:tr>
              <a:tr h="198174">
                <a:tc>
                  <a:txBody>
                    <a:bodyPr/>
                    <a:lstStyle/>
                    <a:p>
                      <a:r>
                        <a:rPr lang="en-US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74295" marR="74295" marT="37148" marB="37148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Which seas surround the UK?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4240483"/>
                  </a:ext>
                </a:extLst>
              </a:tr>
              <a:tr h="198174">
                <a:tc>
                  <a:txBody>
                    <a:bodyPr/>
                    <a:lstStyle/>
                    <a:p>
                      <a:r>
                        <a:rPr lang="en-US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74295" marR="74295" marT="37148" marB="37148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What are the  human and physical features of the countries of the UK?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4316888"/>
                  </a:ext>
                </a:extLst>
              </a:tr>
            </a:tbl>
          </a:graphicData>
        </a:graphic>
      </p:graphicFrame>
      <p:sp>
        <p:nvSpPr>
          <p:cNvPr id="6" name="AutoShape 15" descr="Image result for concret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" name="AutoShape 17" descr="Image result for concrete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" name="AutoShape 19" descr="Image result for concrete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78F7D721-B0D4-428D-B8ED-22F2A675B3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4373997"/>
              </p:ext>
            </p:extLst>
          </p:nvPr>
        </p:nvGraphicFramePr>
        <p:xfrm>
          <a:off x="3415741" y="421313"/>
          <a:ext cx="3555470" cy="4441667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5554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0774">
                <a:tc>
                  <a:txBody>
                    <a:bodyPr/>
                    <a:lstStyle/>
                    <a:p>
                      <a:pPr algn="ctr"/>
                      <a:r>
                        <a:rPr lang="en-US" altLang="en-GB" dirty="0"/>
                        <a:t>Sticky Knowledge</a:t>
                      </a:r>
                      <a:endParaRPr lang="en-GB" altLang="en-GB" dirty="0"/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7889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The United Kingdom has four countries: England, Scotland, Wales and Northern Ireland.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4454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The capital city of the UK is London.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403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The UK is an island nation surrounded by five seas.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07509847"/>
                  </a:ext>
                </a:extLst>
              </a:tr>
              <a:tr h="41788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The five seas surrounding the UK are Irish Sea, Celtic Sea, North Sea, The English Channel and the Atlantic Ocean.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15120696"/>
                  </a:ext>
                </a:extLst>
              </a:tr>
              <a:tr h="323477">
                <a:tc>
                  <a:txBody>
                    <a:bodyPr/>
                    <a:lstStyle/>
                    <a:p>
                      <a:r>
                        <a:rPr lang="en-GB" sz="1200" dirty="0"/>
                        <a:t>We live on planet Earth this is the world we live in. Within this world we live in a country called England. Within England we live in a village called Speen</a:t>
                      </a:r>
                      <a:endParaRPr lang="en-GB" sz="1200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88532201"/>
                  </a:ext>
                </a:extLst>
              </a:tr>
              <a:tr h="32347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Examples of Greater Depth Understanding </a:t>
                      </a:r>
                      <a:endParaRPr lang="en-GB" sz="12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71814370"/>
                  </a:ext>
                </a:extLst>
              </a:tr>
              <a:tr h="248668"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Children can name and locate all four capital cities on a map.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09963720"/>
                  </a:ext>
                </a:extLst>
              </a:tr>
              <a:tr h="140978"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Children can name and locate all the surrounding seas on a map. 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00413378"/>
                  </a:ext>
                </a:extLst>
              </a:tr>
              <a:tr h="1745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Children have a in-depth understanding and knowledge of the key</a:t>
                      </a:r>
                      <a:r>
                        <a:rPr lang="en-GB" sz="12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characteristics of the four countries of the UK and their capital cities.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0904354"/>
                  </a:ext>
                </a:extLst>
              </a:tr>
              <a:tr h="1779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Children can use compass directions when describing places. 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7938527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55661ACB-F9C4-4A46-9C3E-DECB2A3CCE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9927231"/>
              </p:ext>
            </p:extLst>
          </p:nvPr>
        </p:nvGraphicFramePr>
        <p:xfrm>
          <a:off x="6971211" y="3408244"/>
          <a:ext cx="2934789" cy="290322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934789">
                  <a:extLst>
                    <a:ext uri="{9D8B030D-6E8A-4147-A177-3AD203B41FA5}">
                      <a16:colId xmlns:a16="http://schemas.microsoft.com/office/drawing/2014/main" val="3034729171"/>
                    </a:ext>
                  </a:extLst>
                </a:gridCol>
              </a:tblGrid>
              <a:tr h="231384">
                <a:tc>
                  <a:txBody>
                    <a:bodyPr/>
                    <a:lstStyle/>
                    <a:p>
                      <a:pPr marL="0" marR="0" lvl="0" indent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Spirituality </a:t>
                      </a:r>
                    </a:p>
                  </a:txBody>
                  <a:tcPr marL="74295" marR="74295" marT="37148" marB="37148">
                    <a:solidFill>
                      <a:srgbClr val="66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6910169"/>
                  </a:ext>
                </a:extLst>
              </a:tr>
              <a:tr h="394826">
                <a:tc>
                  <a:txBody>
                    <a:bodyPr/>
                    <a:lstStyle/>
                    <a:p>
                      <a:r>
                        <a:rPr lang="en-US" sz="1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Window Moments </a:t>
                      </a:r>
                    </a:p>
                    <a:p>
                      <a:r>
                        <a:rPr lang="en-US" sz="12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</a:t>
                      </a:r>
                      <a:r>
                        <a:rPr lang="en-GB" sz="1200" b="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eflect</a:t>
                      </a:r>
                      <a:r>
                        <a:rPr lang="en-GB" sz="12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with awe and wonder on the beauty and diversity of the United Kingdom’s landscapes, recognising our connection to and responsibility for caring for our country.</a:t>
                      </a:r>
                      <a:endParaRPr lang="en-US" sz="12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4295" marR="74295" marT="37148" marB="37148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7701748"/>
                  </a:ext>
                </a:extLst>
              </a:tr>
              <a:tr h="394826">
                <a:tc>
                  <a:txBody>
                    <a:bodyPr/>
                    <a:lstStyle/>
                    <a:p>
                      <a:r>
                        <a:rPr lang="en-US" sz="1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Mirror Moments</a:t>
                      </a:r>
                    </a:p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Reflect on how different places in the UK shape who we are and what they mean to us personally.</a:t>
                      </a:r>
                      <a:endParaRPr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4295" marR="74295" marT="37148" marB="37148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960328"/>
                  </a:ext>
                </a:extLst>
              </a:tr>
              <a:tr h="394826">
                <a:tc>
                  <a:txBody>
                    <a:bodyPr/>
                    <a:lstStyle/>
                    <a:p>
                      <a:r>
                        <a:rPr lang="en-US" sz="1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Door Moments</a:t>
                      </a:r>
                    </a:p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Consider how we can care for and protect the landscapes and communities of the United Kingdom.</a:t>
                      </a:r>
                      <a:endParaRPr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4295" marR="74295" marT="37148" marB="37148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2319260"/>
                  </a:ext>
                </a:extLst>
              </a:tr>
            </a:tbl>
          </a:graphicData>
        </a:graphic>
      </p:graphicFrame>
      <p:pic>
        <p:nvPicPr>
          <p:cNvPr id="7" name="Picture 6" descr="A logo of a school&#10;&#10;AI-generated content may be incorrect.">
            <a:extLst>
              <a:ext uri="{FF2B5EF4-FFF2-40B4-BE49-F238E27FC236}">
                <a16:creationId xmlns:a16="http://schemas.microsoft.com/office/drawing/2014/main" id="{A5C356EC-4B70-D999-062E-D1D1107026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5003" y="15875"/>
            <a:ext cx="331950" cy="31234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567C6A2-05B8-22C8-3430-9484FFEF4A3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21784" y="28276"/>
            <a:ext cx="329213" cy="3109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0895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4842338"/>
              </p:ext>
            </p:extLst>
          </p:nvPr>
        </p:nvGraphicFramePr>
        <p:xfrm>
          <a:off x="155575" y="441085"/>
          <a:ext cx="2849614" cy="408623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302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990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02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42421">
                <a:tc gridSpan="3">
                  <a:txBody>
                    <a:bodyPr/>
                    <a:lstStyle/>
                    <a:p>
                      <a:pPr algn="ctr"/>
                      <a:r>
                        <a:rPr lang="en-GB" altLang="en-GB" sz="1800" dirty="0"/>
                        <a:t>Prior Vocabulary</a:t>
                      </a:r>
                      <a:endParaRPr lang="en-GB" altLang="en-GB" sz="18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4586">
                <a:tc>
                  <a:txBody>
                    <a:bodyPr/>
                    <a:lstStyle/>
                    <a:p>
                      <a:r>
                        <a:rPr lang="en-US" sz="1200" dirty="0"/>
                        <a:t>1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+mn-lt"/>
                          <a:cs typeface="Arial" panose="020B0604020202020204" pitchFamily="34" charset="0"/>
                        </a:rPr>
                        <a:t>England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A country we live in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4586">
                <a:tc>
                  <a:txBody>
                    <a:bodyPr/>
                    <a:lstStyle/>
                    <a:p>
                      <a:r>
                        <a:rPr lang="en-US" sz="1200" dirty="0"/>
                        <a:t>2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+mn-lt"/>
                          <a:cs typeface="Arial" panose="020B0604020202020204" pitchFamily="34" charset="0"/>
                        </a:rPr>
                        <a:t>Country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A large area of land where people live under the same government or have the same culture; nation.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5406">
                <a:tc>
                  <a:txBody>
                    <a:bodyPr/>
                    <a:lstStyle/>
                    <a:p>
                      <a:r>
                        <a:rPr lang="en-US" sz="1200" dirty="0"/>
                        <a:t>3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+mn-lt"/>
                          <a:cs typeface="Arial" panose="020B0604020202020204" pitchFamily="34" charset="0"/>
                        </a:rPr>
                        <a:t>Human features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Mad-made features of the environment e.g. towns, roads, shops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5406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+mn-lt"/>
                          <a:cs typeface="Arial" panose="020B0604020202020204" pitchFamily="34" charset="0"/>
                        </a:rPr>
                        <a:t>Physical features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Features of the environment that occur naturally e.g. mountains, lakes, rivers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2742943627"/>
                  </a:ext>
                </a:extLst>
              </a:tr>
              <a:tr h="255406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+mn-lt"/>
                          <a:cs typeface="Arial" panose="020B0604020202020204" pitchFamily="34" charset="0"/>
                        </a:rPr>
                        <a:t>Map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A picture of a particular area of the earth or sky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3847283795"/>
                  </a:ext>
                </a:extLst>
              </a:tr>
              <a:tr h="255406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+mn-lt"/>
                          <a:cs typeface="Arial" panose="020B0604020202020204" pitchFamily="34" charset="0"/>
                        </a:rPr>
                        <a:t>Speen Village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The village our school is in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529850975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8307988"/>
              </p:ext>
            </p:extLst>
          </p:nvPr>
        </p:nvGraphicFramePr>
        <p:xfrm>
          <a:off x="3124415" y="438520"/>
          <a:ext cx="2932432" cy="217741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9324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41730">
                <a:tc>
                  <a:txBody>
                    <a:bodyPr/>
                    <a:lstStyle/>
                    <a:p>
                      <a:pPr algn="ctr"/>
                      <a:r>
                        <a:rPr lang="en-GB" altLang="en-GB" dirty="0">
                          <a:latin typeface="+mn-lt"/>
                        </a:rPr>
                        <a:t>Prior Knowledge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6158"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Children have learnt about the seven continents and five oceans.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42232815"/>
                  </a:ext>
                </a:extLst>
              </a:tr>
              <a:tr h="166158"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Children have learnt about human and physical features of places of the Artic.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63097890"/>
                  </a:ext>
                </a:extLst>
              </a:tr>
              <a:tr h="157191"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Children have learnt about mapping and mapping symbols.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83344650"/>
                  </a:ext>
                </a:extLst>
              </a:tr>
              <a:tr h="157191"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Children have learnt about positional language.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6118"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Children have learnt about where they live in the locality.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26131669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87A16600-9CE5-7D4D-9238-FE903140D7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0601294"/>
              </p:ext>
            </p:extLst>
          </p:nvPr>
        </p:nvGraphicFramePr>
        <p:xfrm>
          <a:off x="6176074" y="396930"/>
          <a:ext cx="3504172" cy="306133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77615">
                  <a:extLst>
                    <a:ext uri="{9D8B030D-6E8A-4147-A177-3AD203B41FA5}">
                      <a16:colId xmlns:a16="http://schemas.microsoft.com/office/drawing/2014/main" val="3034729171"/>
                    </a:ext>
                  </a:extLst>
                </a:gridCol>
                <a:gridCol w="3126557">
                  <a:extLst>
                    <a:ext uri="{9D8B030D-6E8A-4147-A177-3AD203B41FA5}">
                      <a16:colId xmlns:a16="http://schemas.microsoft.com/office/drawing/2014/main" val="771789285"/>
                    </a:ext>
                  </a:extLst>
                </a:gridCol>
              </a:tblGrid>
              <a:tr h="298685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Future Learning – KS2 Outcomes</a:t>
                      </a:r>
                    </a:p>
                  </a:txBody>
                  <a:tcPr marL="74295" marR="74295" marT="37148" marB="37148"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6910169"/>
                  </a:ext>
                </a:extLst>
              </a:tr>
              <a:tr h="181170"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+mn-lt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74295" marR="74295" marT="37148" marB="37148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latin typeface="+mn-lt"/>
                          <a:cs typeface="Arial" panose="020B0604020202020204" pitchFamily="34" charset="0"/>
                        </a:rPr>
                        <a:t>Understand geographical similarities and differences through the study of human and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latin typeface="+mn-lt"/>
                          <a:cs typeface="Arial" panose="020B0604020202020204" pitchFamily="34" charset="0"/>
                        </a:rPr>
                        <a:t>physical geography of a region of the United Kingdom, a region in a European country,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latin typeface="+mn-lt"/>
                          <a:cs typeface="Arial" panose="020B0604020202020204" pitchFamily="34" charset="0"/>
                        </a:rPr>
                        <a:t>and a region within North or South America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0458625"/>
                  </a:ext>
                </a:extLst>
              </a:tr>
              <a:tr h="181170"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74295" marR="74295" marT="37148" marB="37148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latin typeface="+mn-lt"/>
                          <a:cs typeface="Arial" panose="020B0604020202020204" pitchFamily="34" charset="0"/>
                        </a:rPr>
                        <a:t>Name and locate counties and cities of the United Kingdom, geographical regions and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latin typeface="+mn-lt"/>
                          <a:cs typeface="Arial" panose="020B0604020202020204" pitchFamily="34" charset="0"/>
                        </a:rPr>
                        <a:t>their identifying human and physical characteristics, key topographical features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latin typeface="+mn-lt"/>
                          <a:cs typeface="Arial" panose="020B0604020202020204" pitchFamily="34" charset="0"/>
                        </a:rPr>
                        <a:t>(including hills, mountains, coasts and rivers), and land-use patterns; and understand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latin typeface="+mn-lt"/>
                          <a:cs typeface="Arial" panose="020B0604020202020204" pitchFamily="34" charset="0"/>
                        </a:rPr>
                        <a:t>how some of these aspects have changed over time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3746581"/>
                  </a:ext>
                </a:extLst>
              </a:tr>
            </a:tbl>
          </a:graphicData>
        </a:graphic>
      </p:graphicFrame>
      <p:sp>
        <p:nvSpPr>
          <p:cNvPr id="6" name="AutoShape 15" descr="Image result for concret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" name="AutoShape 17" descr="Image result for concrete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" name="AutoShape 19" descr="Image result for concrete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1A8DAF4A-76DE-4AF8-BA0D-4D5532CB5013}"/>
              </a:ext>
            </a:extLst>
          </p:cNvPr>
          <p:cNvSpPr txBox="1">
            <a:spLocks/>
          </p:cNvSpPr>
          <p:nvPr/>
        </p:nvSpPr>
        <p:spPr>
          <a:xfrm>
            <a:off x="460375" y="47193"/>
            <a:ext cx="8985250" cy="273090"/>
          </a:xfrm>
          <a:prstGeom prst="rect">
            <a:avLst/>
          </a:prstGeom>
        </p:spPr>
        <p:txBody>
          <a:bodyPr vert="horz" lIns="91440" tIns="45720" rIns="91440" bIns="45720" numCol="1" rtlCol="0" anchor="b">
            <a:normAutofit fontScale="90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Cycle A 	Year Group 1 /2   Term 2	The United Kingdom	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232C35B-3A63-69FE-F330-18F6B203C3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9143" y="44241"/>
            <a:ext cx="329213" cy="31092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0292403-2C29-157B-6CC7-D893627BF0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92250" y="9360"/>
            <a:ext cx="329213" cy="3109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51993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3BF44021674D44EA4E9073290118926" ma:contentTypeVersion="20" ma:contentTypeDescription="Create a new document." ma:contentTypeScope="" ma:versionID="c7080921f6e01dceb8f7f2c61d2e9d6f">
  <xsd:schema xmlns:xsd="http://www.w3.org/2001/XMLSchema" xmlns:xs="http://www.w3.org/2001/XMLSchema" xmlns:p="http://schemas.microsoft.com/office/2006/metadata/properties" xmlns:ns2="6f9a0114-eb1f-4db8-b315-8423719ee631" xmlns:ns3="0cd039e8-fabd-4e33-8398-dccf6085985c" targetNamespace="http://schemas.microsoft.com/office/2006/metadata/properties" ma:root="true" ma:fieldsID="b1482d90a430ed144f4ab3f55f2d5dac" ns2:_="" ns3:_="">
    <xsd:import namespace="6f9a0114-eb1f-4db8-b315-8423719ee631"/>
    <xsd:import namespace="0cd039e8-fabd-4e33-8398-dccf6085985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3:TaxCatchAll" minOccurs="0"/>
                <xsd:element ref="ns2:lcf76f155ced4ddcb4097134ff3c332f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9a0114-eb1f-4db8-b315-8423719ee63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947da020-fcd9-40fa-9a41-56601c1955a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d039e8-fabd-4e33-8398-dccf6085985c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b10d52b6-9382-4bac-bde4-31a4af5cdab9}" ma:internalName="TaxCatchAll" ma:showField="CatchAllData" ma:web="0cd039e8-fabd-4e33-8398-dccf6085985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cd039e8-fabd-4e33-8398-dccf6085985c" xsi:nil="true"/>
    <lcf76f155ced4ddcb4097134ff3c332f xmlns="6f9a0114-eb1f-4db8-b315-8423719ee631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9F3A420-F325-4BF4-AD6B-73944AE4C36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BDA2F3D-CD63-4C83-AEA0-C11CAC03DB6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f9a0114-eb1f-4db8-b315-8423719ee631"/>
    <ds:schemaRef ds:uri="0cd039e8-fabd-4e33-8398-dccf6085985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98F088D-5F2B-45D6-A37D-A56639AFFF7A}">
  <ds:schemaRefs>
    <ds:schemaRef ds:uri="http://schemas.microsoft.com/office/2006/documentManagement/types"/>
    <ds:schemaRef ds:uri="http://purl.org/dc/elements/1.1/"/>
    <ds:schemaRef ds:uri="0cd039e8-fabd-4e33-8398-dccf6085985c"/>
    <ds:schemaRef ds:uri="6f9a0114-eb1f-4db8-b315-8423719ee631"/>
    <ds:schemaRef ds:uri="http://schemas.microsoft.com/office/2006/metadata/properties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7646</TotalTime>
  <Words>703</Words>
  <Application>Microsoft Office PowerPoint</Application>
  <PresentationFormat>A4 Paper (210x297 mm)</PresentationFormat>
  <Paragraphs>89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Cycle A  Year Group 1 /2   Term 2 The United Kingdom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Jill Murphy | Year One | Autumn 2</dc:title>
  <dc:creator>Jon Brunskill</dc:creator>
  <cp:lastModifiedBy>Lisa Davies</cp:lastModifiedBy>
  <cp:revision>170</cp:revision>
  <cp:lastPrinted>2022-03-03T10:05:56Z</cp:lastPrinted>
  <dcterms:created xsi:type="dcterms:W3CDTF">2017-10-15T20:56:30Z</dcterms:created>
  <dcterms:modified xsi:type="dcterms:W3CDTF">2025-11-02T08:35:04Z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0x01010053BF44021674D44EA4E9073290118926</vt:lpwstr>
  </property>
  <property fmtid="{D5CDD505-2E9C-101B-9397-08002B2CF9AE}" pid="3" name="MediaServiceImageTags">
    <vt:lpwstr/>
  </property>
</Properties>
</file>