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ztina Vincze" initials="KV" lastIdx="0" clrIdx="0">
    <p:extLst>
      <p:ext uri="{19B8F6BF-5375-455C-9EA6-DF929625EA0E}">
        <p15:presenceInfo xmlns:p15="http://schemas.microsoft.com/office/powerpoint/2012/main" userId="S-1-5-21-3694589526-2541208891-2522043636-3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95" d="100"/>
          <a:sy n="95" d="100"/>
        </p:scale>
        <p:origin x="754" y="91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1834" y="74312"/>
            <a:ext cx="7429500" cy="273090"/>
          </a:xfrm>
        </p:spPr>
        <p:txBody>
          <a:bodyPr numCol="1">
            <a:normAutofit fontScale="90000"/>
          </a:bodyPr>
          <a:lstStyle/>
          <a:p>
            <a:r>
              <a:rPr lang="en-US" sz="1800" b="1" dirty="0"/>
              <a:t>Year Group 1 and 2   Term 3	Topic:  Mary Seacole and Stable Structures  	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616138"/>
              </p:ext>
            </p:extLst>
          </p:nvPr>
        </p:nvGraphicFramePr>
        <p:xfrm>
          <a:off x="7124700" y="413375"/>
          <a:ext cx="2727152" cy="34728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27152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26719"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Key </a:t>
                      </a:r>
                      <a:r>
                        <a:rPr lang="en-US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Quetions</a:t>
                      </a: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How can we work out why Mary Seacole is famous?</a:t>
                      </a:r>
                      <a:endParaRPr lang="de-DE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were the most important events in Mary’s life?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2166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was Mary’s greatest achievement and how do we know?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0483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did life change for Mary after the Crimean war?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1688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Why does Mary deserve her statue at St. Thomas’ hospital?</a:t>
                      </a:r>
                      <a:endParaRPr lang="de-DE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531558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are playground structures like?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702159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materials, joining and reinforcing should we use in a playground structure?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198774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Can we plan, create and test a stable, free-standing and appealing playground structure?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879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How can we improve our designs?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134981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ABA0969-E4C5-4FCA-9CCA-0CBD4C740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977444"/>
              </p:ext>
            </p:extLst>
          </p:nvPr>
        </p:nvGraphicFramePr>
        <p:xfrm>
          <a:off x="54148" y="413375"/>
          <a:ext cx="3040884" cy="583066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2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8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16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473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Bankrupt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+mn-lt"/>
                        </a:rPr>
                        <a:t>Run out of money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551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Dressing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+mn-lt"/>
                        </a:rPr>
                        <a:t>Bandages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707610540"/>
                  </a:ext>
                </a:extLst>
              </a:tr>
              <a:tr h="26288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Fund-raising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baseline="0" dirty="0">
                          <a:latin typeface="+mn-lt"/>
                        </a:rPr>
                        <a:t>People giving money to help a good cause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88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Medicine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Something that helps you get better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679676856"/>
                  </a:ext>
                </a:extLst>
              </a:tr>
              <a:tr h="26288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Prejudice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Treating people differently, normally not very nicely,  because of the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their skin</a:t>
                      </a:r>
                      <a:endParaRPr lang="en-GB" sz="12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420727254"/>
                  </a:ext>
                </a:extLst>
              </a:tr>
              <a:tr h="280995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Rejected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+mn-lt"/>
                        </a:rPr>
                        <a:t>Not wanted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517994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Structure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Something that is made for a purpose and  holds its shape</a:t>
                      </a:r>
                      <a:endParaRPr lang="en-GB" sz="1200" b="0" dirty="0">
                        <a:latin typeface="+mn-lt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690395093"/>
                  </a:ext>
                </a:extLst>
              </a:tr>
              <a:tr h="32395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Reinforce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make something stronger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079908725"/>
                  </a:ext>
                </a:extLst>
              </a:tr>
              <a:tr h="323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Appearance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something looks 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254604"/>
                  </a:ext>
                </a:extLst>
              </a:tr>
              <a:tr h="323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something feels 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76489"/>
                  </a:ext>
                </a:extLst>
              </a:tr>
              <a:tr h="323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Free- 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object standing up by itself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774217"/>
                  </a:ext>
                </a:extLst>
              </a:tr>
              <a:tr h="323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Joining technique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ways to join two things together so they stay connected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303001"/>
                  </a:ext>
                </a:extLst>
              </a:tr>
              <a:tr h="323958"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en-GB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2180115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F15FF91-E7AB-4971-B039-B5EE46F2F8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961184"/>
              </p:ext>
            </p:extLst>
          </p:nvPr>
        </p:nvGraphicFramePr>
        <p:xfrm>
          <a:off x="3131820" y="415314"/>
          <a:ext cx="3878582" cy="59947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7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774">
                <a:tc>
                  <a:txBody>
                    <a:bodyPr/>
                    <a:lstStyle/>
                    <a:p>
                      <a:pPr algn="ctr"/>
                      <a:r>
                        <a:rPr lang="en-US" altLang="en-GB" dirty="0"/>
                        <a:t>Sticky Knowledge</a:t>
                      </a:r>
                      <a:endParaRPr lang="en-GB" altLang="en-GB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Mary Seacole was born in 1805 in Jamaica to a Jamaican mother and a Scottish father.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9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She learnt traditional Jamaican remedies from her mother who had a lodgings for injured soldiers.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177995150"/>
                  </a:ext>
                </a:extLst>
              </a:tr>
              <a:tr h="2819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She paid her own way to help soldiers in the Crimean War. 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573129081"/>
                  </a:ext>
                </a:extLst>
              </a:tr>
              <a:tr h="2844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Mary worked on the battlefield to look after the soldiers and also set up the British Hotel (a hospital) for soldiers.  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Mary was only recently recognised for her work during the </a:t>
                      </a:r>
                      <a:r>
                        <a:rPr lang="en-GB" sz="1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Crimean War. 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2742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Structures can be shell and frame structures.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215120696"/>
                  </a:ext>
                </a:extLst>
              </a:tr>
              <a:tr h="3052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Structures can be reinforced in different ways e.g. triangulation, bracing.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2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There are different ways we can join parts of s structure.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7068985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8532201"/>
                  </a:ext>
                </a:extLst>
              </a:tr>
              <a:tr h="3234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Examples of Greater Depth Understanding 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1814370"/>
                  </a:ext>
                </a:extLst>
              </a:tr>
              <a:tr h="24866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Children may be able to show a deeper understanding of the Crimean War e.g. recall dates and reasons and participants of the war.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963720"/>
                  </a:ext>
                </a:extLst>
              </a:tr>
              <a:tr h="140978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may show a deeper understanding of what hospitals were like during the Crimean War and can compare the conditions to conditions in hospitals now.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0413378"/>
                  </a:ext>
                </a:extLst>
              </a:tr>
              <a:tr h="174545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can reason and gather evidence from primary and secondary sources and support their thinking with these.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04354"/>
                  </a:ext>
                </a:extLst>
              </a:tr>
              <a:tr h="40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Children have some understanding of the challenges that Mary would have faced being mixed race during the Victorian era.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3852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D2BA47-4341-4D37-B482-47E3DC19A2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234841"/>
              </p:ext>
            </p:extLst>
          </p:nvPr>
        </p:nvGraphicFramePr>
        <p:xfrm>
          <a:off x="7047190" y="4184729"/>
          <a:ext cx="2804662" cy="22174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04662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</a:tblGrid>
              <a:tr h="231384"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Spirituality</a:t>
                      </a:r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4295" marR="74295" marT="37148" marB="37148">
                    <a:solidFill>
                      <a:srgbClr val="66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 Moments 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Reflecting on why individuals might dedicate their lives to help others. 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174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Mirror Moments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Considering and celebrating the people who help us / dedicate their lives to us. 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60328"/>
                  </a:ext>
                </a:extLst>
              </a:tr>
              <a:tr h="394826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Door Moments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Choosing a person we can help ourselves in a practical way. </a:t>
                      </a: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319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080466"/>
              </p:ext>
            </p:extLst>
          </p:nvPr>
        </p:nvGraphicFramePr>
        <p:xfrm>
          <a:off x="155576" y="438520"/>
          <a:ext cx="2932432" cy="26231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46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5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421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Prior Vocabulary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History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The study of what has happened in the past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586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Past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had already taken place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  <a:cs typeface="Arial" panose="020B0604020202020204" pitchFamily="34" charset="0"/>
                        </a:rPr>
                        <a:t>Present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is happening now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+mn-lt"/>
                          <a:cs typeface="Arial" panose="020B0604020202020204" pitchFamily="34" charset="0"/>
                        </a:rPr>
                        <a:t>Time line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visual representation of the passing of time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742943627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+mn-lt"/>
                          <a:cs typeface="Arial" panose="020B0604020202020204" pitchFamily="34" charset="0"/>
                        </a:rPr>
                        <a:t>Significant individual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An individual who had important achievements.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912927708"/>
                  </a:ext>
                </a:extLst>
              </a:tr>
              <a:tr h="255406"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+mn-lt"/>
                          <a:cs typeface="Arial" panose="020B0604020202020204" pitchFamily="34" charset="0"/>
                        </a:rPr>
                        <a:t>Achievement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To reach an important goal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53290982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0" y="320283"/>
            <a:ext cx="990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914945"/>
              </p:ext>
            </p:extLst>
          </p:nvPr>
        </p:nvGraphicFramePr>
        <p:xfrm>
          <a:off x="3124415" y="438520"/>
          <a:ext cx="2990636" cy="29089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90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7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altLang="en-GB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Prior Knowledge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1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have talked about past and present events in their lives and in the lives of family members.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097890"/>
                  </a:ext>
                </a:extLst>
              </a:tr>
              <a:tr h="177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understand that things change over time e.g. toys are different now to what they were like within living memory. 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177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can use words and phrases: old, new, now, then, yesterday, living memory 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5886813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can sequence events or items in chronological order. 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3344650"/>
                  </a:ext>
                </a:extLst>
              </a:tr>
              <a:tr h="1571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have learnt about significant individuals from history as well as other walks of life e.g. Brother Grim, David Attenborough, Jane Goodall, Vincent Van Gogh.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30618"/>
              </p:ext>
            </p:extLst>
          </p:nvPr>
        </p:nvGraphicFramePr>
        <p:xfrm>
          <a:off x="6176074" y="438520"/>
          <a:ext cx="3504172" cy="2200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04172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</a:tblGrid>
              <a:tr h="29868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Future Learning – KS2 Outcomes</a:t>
                      </a:r>
                    </a:p>
                  </a:txBody>
                  <a:tcPr marL="74295" marR="74295" marT="37148" marB="37148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study of an aspect or theme in British history that extends pupils’ chronological knowledge beyond 1066 e.g. </a:t>
                      </a:r>
                      <a:r>
                        <a:rPr lang="en-GB" sz="1200" dirty="0"/>
                        <a:t>a significant turning point in British history, for example, the first railways (including significant individuals)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58625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545214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746581"/>
                  </a:ext>
                </a:extLst>
              </a:tr>
              <a:tr h="1811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37148" marB="3714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841048"/>
                  </a:ext>
                </a:extLst>
              </a:tr>
            </a:tbl>
          </a:graphicData>
        </a:graphic>
      </p:graphicFrame>
      <p:sp>
        <p:nvSpPr>
          <p:cNvPr id="6" name="AutoShape 15" descr="Image result for concr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17" descr="Image result for concr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9" descr="Image result for concre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1A06112-CBE9-4D63-98B9-7C7545B08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6037" y="65864"/>
            <a:ext cx="7429500" cy="273090"/>
          </a:xfrm>
        </p:spPr>
        <p:txBody>
          <a:bodyPr numCol="1">
            <a:normAutofit fontScale="90000"/>
          </a:bodyPr>
          <a:lstStyle/>
          <a:p>
            <a:r>
              <a:rPr lang="en-US" sz="1800" b="1" dirty="0"/>
              <a:t>Year Group 1 and 2   Term 3	Topic:  Mary Seacole and Stable Structures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D89B2A6-D631-4666-B155-4DD16C7CD442}"/>
              </a:ext>
            </a:extLst>
          </p:cNvPr>
          <p:cNvPicPr/>
          <p:nvPr/>
        </p:nvPicPr>
        <p:blipFill rotWithShape="1">
          <a:blip r:embed="rId3"/>
          <a:srcRect t="37174" b="-1865"/>
          <a:stretch/>
        </p:blipFill>
        <p:spPr bwMode="auto">
          <a:xfrm>
            <a:off x="307974" y="3670698"/>
            <a:ext cx="7856311" cy="32934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4519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F44021674D44EA4E9073290118926" ma:contentTypeVersion="20" ma:contentTypeDescription="Create a new document." ma:contentTypeScope="" ma:versionID="c7080921f6e01dceb8f7f2c61d2e9d6f">
  <xsd:schema xmlns:xsd="http://www.w3.org/2001/XMLSchema" xmlns:xs="http://www.w3.org/2001/XMLSchema" xmlns:p="http://schemas.microsoft.com/office/2006/metadata/properties" xmlns:ns2="6f9a0114-eb1f-4db8-b315-8423719ee631" xmlns:ns3="0cd039e8-fabd-4e33-8398-dccf6085985c" targetNamespace="http://schemas.microsoft.com/office/2006/metadata/properties" ma:root="true" ma:fieldsID="b1482d90a430ed144f4ab3f55f2d5dac" ns2:_="" ns3:_="">
    <xsd:import namespace="6f9a0114-eb1f-4db8-b315-8423719ee631"/>
    <xsd:import namespace="0cd039e8-fabd-4e33-8398-dccf608598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0114-eb1f-4db8-b315-8423719ee6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47da020-fcd9-40fa-9a41-56601c195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d039e8-fabd-4e33-8398-dccf608598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10d52b6-9382-4bac-bde4-31a4af5cdab9}" ma:internalName="TaxCatchAll" ma:showField="CatchAllData" ma:web="0cd039e8-fabd-4e33-8398-dccf608598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d039e8-fabd-4e33-8398-dccf6085985c" xsi:nil="true"/>
    <lcf76f155ced4ddcb4097134ff3c332f xmlns="6f9a0114-eb1f-4db8-b315-8423719ee63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C9D1B4-C3DA-42F0-819D-28FC3A58F1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0114-eb1f-4db8-b315-8423719ee631"/>
    <ds:schemaRef ds:uri="0cd039e8-fabd-4e33-8398-dccf608598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F3A420-F325-4BF4-AD6B-73944AE4C3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8F088D-5F2B-45D6-A37D-A56639AFFF7A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0cd039e8-fabd-4e33-8398-dccf6085985c"/>
    <ds:schemaRef ds:uri="6f9a0114-eb1f-4db8-b315-8423719ee63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12693</TotalTime>
  <Words>690</Words>
  <Application>Microsoft Office PowerPoint</Application>
  <PresentationFormat>A4 Paper (210x297 mm)</PresentationFormat>
  <Paragraphs>81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Year Group 1 and 2   Term 3 Topic:  Mary Seacole and Stable Structures    </vt:lpstr>
      <vt:lpstr>Year Group 1 and 2   Term 3 Topic:  Mary Seacole and Stable Structures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Lisa Davies</cp:lastModifiedBy>
  <cp:revision>179</cp:revision>
  <cp:lastPrinted>2025-02-14T08:53:00Z</cp:lastPrinted>
  <dcterms:created xsi:type="dcterms:W3CDTF">2017-10-15T20:56:30Z</dcterms:created>
  <dcterms:modified xsi:type="dcterms:W3CDTF">2026-01-03T19:55:49Z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0x01010053BF44021674D44EA4E9073290118926</vt:lpwstr>
  </property>
  <property fmtid="{D5CDD505-2E9C-101B-9397-08002B2CF9AE}" pid="3" name="MediaServiceImageTags">
    <vt:lpwstr/>
  </property>
</Properties>
</file>