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Lst>
  <p:notesMasterIdLst>
    <p:notesMasterId r:id="rId4"/>
  </p:notesMasterIdLst>
  <p:sldIdLst>
    <p:sldId id="256" r:id="rId2"/>
    <p:sldId id="257" r:id="rId3"/>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27"/>
  </p:normalViewPr>
  <p:slideViewPr>
    <p:cSldViewPr snapToGrid="0" snapToObjects="1">
      <p:cViewPr>
        <p:scale>
          <a:sx n="98" d="100"/>
          <a:sy n="98" d="100"/>
        </p:scale>
        <p:origin x="677" y="139"/>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294" tIns="45647" rIns="91294" bIns="45647" numCol="1"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294" tIns="45647" rIns="91294" bIns="45647" numCol="1" rtlCol="0"/>
          <a:lstStyle>
            <a:lvl1pPr algn="r">
              <a:defRPr sz="1200"/>
            </a:lvl1pPr>
          </a:lstStyle>
          <a:p>
            <a:fld id="{74DA69C8-F84C-2947-85D9-F4E475966ECC}" type="datetimeFigureOut">
              <a:rPr lang="en-US" smtClean="0"/>
              <a:t>8/31/2026</a:t>
            </a:fld>
            <a:endParaRPr lang="en-US"/>
          </a:p>
        </p:txBody>
      </p:sp>
      <p:sp>
        <p:nvSpPr>
          <p:cNvPr id="4" name="Slide Image Placeholder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294" tIns="45647" rIns="91294" bIns="45647" numCol="1" rtlCol="0" anchor="ctr"/>
          <a:lstStyle/>
          <a:p>
            <a:endParaRPr lang="en-US"/>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94" tIns="45647" rIns="91294" bIns="45647" numCol="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8585"/>
            <a:ext cx="2945659" cy="498055"/>
          </a:xfrm>
          <a:prstGeom prst="rect">
            <a:avLst/>
          </a:prstGeom>
        </p:spPr>
        <p:txBody>
          <a:bodyPr vert="horz" lIns="91294" tIns="45647" rIns="91294" bIns="45647" numCol="1"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294" tIns="45647" rIns="91294" bIns="45647" numCol="1" rtlCol="0" anchor="b"/>
          <a:lstStyle>
            <a:lvl1pPr algn="r">
              <a:defRPr sz="1200"/>
            </a:lvl1pPr>
          </a:lstStyle>
          <a:p>
            <a:fld id="{90C8F01E-995B-8848-96E4-13733EB6AADD}" type="slidenum">
              <a:rPr lang="en-US" smtClean="0"/>
              <a:t>‹#›</a:t>
            </a:fld>
            <a:endParaRPr lang="en-US"/>
          </a:p>
        </p:txBody>
      </p:sp>
    </p:spTree>
    <p:extLst>
      <p:ext uri="{BB962C8B-B14F-4D97-AF65-F5344CB8AC3E}">
        <p14:creationId xmlns:p14="http://schemas.microsoft.com/office/powerpoint/2010/main" val="1426843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US" dirty="0"/>
          </a:p>
        </p:txBody>
      </p:sp>
      <p:sp>
        <p:nvSpPr>
          <p:cNvPr id="4" name="Slide Number Placeholder 3"/>
          <p:cNvSpPr>
            <a:spLocks noGrp="1"/>
          </p:cNvSpPr>
          <p:nvPr>
            <p:ph type="sldNum" sz="quarter" idx="10"/>
          </p:nvPr>
        </p:nvSpPr>
        <p:spPr/>
        <p:txBody>
          <a:bodyPr numCol="1"/>
          <a:lstStyle/>
          <a:p>
            <a:fld id="{9C5789CE-836E-B042-843F-5605E41F5001}" type="slidenum">
              <a:rPr lang="en-US" smtClean="0"/>
              <a:t>1</a:t>
            </a:fld>
            <a:endParaRPr lang="en-US"/>
          </a:p>
        </p:txBody>
      </p:sp>
    </p:spTree>
    <p:extLst>
      <p:ext uri="{BB962C8B-B14F-4D97-AF65-F5344CB8AC3E}">
        <p14:creationId xmlns:p14="http://schemas.microsoft.com/office/powerpoint/2010/main" val="3917283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US"/>
          </a:p>
        </p:txBody>
      </p:sp>
      <p:sp>
        <p:nvSpPr>
          <p:cNvPr id="4" name="Slide Number Placeholder 3"/>
          <p:cNvSpPr>
            <a:spLocks noGrp="1"/>
          </p:cNvSpPr>
          <p:nvPr>
            <p:ph type="sldNum" sz="quarter" idx="10"/>
          </p:nvPr>
        </p:nvSpPr>
        <p:spPr/>
        <p:txBody>
          <a:bodyPr numCol="1"/>
          <a:lstStyle/>
          <a:p>
            <a:fld id="{9C5789CE-836E-B042-843F-5605E41F5001}" type="slidenum">
              <a:rPr lang="en-US" smtClean="0"/>
              <a:t>2</a:t>
            </a:fld>
            <a:endParaRPr lang="en-US"/>
          </a:p>
        </p:txBody>
      </p:sp>
    </p:spTree>
    <p:extLst>
      <p:ext uri="{BB962C8B-B14F-4D97-AF65-F5344CB8AC3E}">
        <p14:creationId xmlns:p14="http://schemas.microsoft.com/office/powerpoint/2010/main" val="2540804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numCol="1"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numCol="1"/>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numCol="1"/>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lang="en-US" dirty="0"/>
          </a:p>
        </p:txBody>
      </p:sp>
      <p:sp>
        <p:nvSpPr>
          <p:cNvPr id="3" name="Content Placeholder 2"/>
          <p:cNvSpPr>
            <a:spLocks noGrp="1"/>
          </p:cNvSpPr>
          <p:nvPr>
            <p:ph idx="1"/>
          </p:nvPr>
        </p:nvSpPr>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numCol="1"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numCol="1"/>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numCol="1"/>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8" name="Footer Placeholder 7"/>
          <p:cNvSpPr>
            <a:spLocks noGrp="1"/>
          </p:cNvSpPr>
          <p:nvPr>
            <p:ph type="ftr" sz="quarter" idx="11"/>
          </p:nvPr>
        </p:nvSpPr>
        <p:spPr/>
        <p:txBody>
          <a:bodyPr numCol="1"/>
          <a:lstStyle/>
          <a:p>
            <a:endParaRPr lang="en-US"/>
          </a:p>
        </p:txBody>
      </p:sp>
      <p:sp>
        <p:nvSpPr>
          <p:cNvPr id="9" name="Slide Number Placeholder 8"/>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endParaRPr lang="en-US" dirty="0"/>
          </a:p>
        </p:txBody>
      </p:sp>
      <p:sp>
        <p:nvSpPr>
          <p:cNvPr id="3" name="Date Placeholder 2"/>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4" name="Footer Placeholder 3"/>
          <p:cNvSpPr>
            <a:spLocks noGrp="1"/>
          </p:cNvSpPr>
          <p:nvPr>
            <p:ph type="ftr" sz="quarter" idx="11"/>
          </p:nvPr>
        </p:nvSpPr>
        <p:spPr/>
        <p:txBody>
          <a:bodyPr numCol="1"/>
          <a:lstStyle/>
          <a:p>
            <a:endParaRPr lang="en-US"/>
          </a:p>
        </p:txBody>
      </p:sp>
      <p:sp>
        <p:nvSpPr>
          <p:cNvPr id="5" name="Slide Number Placeholder 4"/>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3" name="Footer Placeholder 2"/>
          <p:cNvSpPr>
            <a:spLocks noGrp="1"/>
          </p:cNvSpPr>
          <p:nvPr>
            <p:ph type="ftr" sz="quarter" idx="11"/>
          </p:nvPr>
        </p:nvSpPr>
        <p:spPr/>
        <p:txBody>
          <a:bodyPr numCol="1"/>
          <a:lstStyle/>
          <a:p>
            <a:endParaRPr lang="en-US"/>
          </a:p>
        </p:txBody>
      </p:sp>
      <p:sp>
        <p:nvSpPr>
          <p:cNvPr id="4" name="Slide Number Placeholder 3"/>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numCol="1"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numCol="1"/>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numCol="1"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numCol="1"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2328" y="2057400"/>
            <a:ext cx="3194943" cy="3811588"/>
          </a:xfrm>
        </p:spPr>
        <p:txBody>
          <a:bodyPr numCol="1"/>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numCol="1"/>
          <a:lstStyle/>
          <a:p>
            <a:fld id="{4027089A-8636-F64C-9D23-B4C3EC8D4BA5}" type="datetimeFigureOut">
              <a:rPr lang="en-US" smtClean="0"/>
              <a:t>8/31/2026</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3953B47E-519D-9549-9FB6-B83933F17F0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numCol="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numCol="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numCol="1" rtlCol="0" anchor="ctr"/>
          <a:lstStyle>
            <a:lvl1pPr algn="l">
              <a:defRPr sz="1200">
                <a:solidFill>
                  <a:schemeClr val="tx1">
                    <a:tint val="75000"/>
                  </a:schemeClr>
                </a:solidFill>
              </a:defRPr>
            </a:lvl1pPr>
          </a:lstStyle>
          <a:p>
            <a:fld id="{4027089A-8636-F64C-9D23-B4C3EC8D4BA5}" type="datetimeFigureOut">
              <a:rPr lang="en-US" smtClean="0"/>
              <a:t>8/31/2026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numCol="1"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numCol="1" rtlCol="0" anchor="ctr"/>
          <a:lstStyle>
            <a:lvl1pPr algn="r">
              <a:defRPr sz="1200">
                <a:solidFill>
                  <a:schemeClr val="tx1">
                    <a:tint val="75000"/>
                  </a:schemeClr>
                </a:solidFill>
              </a:defRPr>
            </a:lvl1pPr>
          </a:lstStyle>
          <a:p>
            <a:fld id="{3953B47E-519D-9549-9FB6-B83933F17F08}" type="slidenum">
              <a:rPr lang="en-US" smtClean="0"/>
              <a:t>‹#›</a:t>
            </a:fld>
            <a:endParaRPr lang="en-US"/>
          </a:p>
        </p:txBody>
      </p:sp>
    </p:spTree>
    <p:extLst>
      <p:ext uri="{BB962C8B-B14F-4D97-AF65-F5344CB8AC3E}">
        <p14:creationId xmlns:p14="http://schemas.microsoft.com/office/powerpoint/2010/main" val="76276294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0375" y="47193"/>
            <a:ext cx="8248670" cy="206234"/>
          </a:xfrm>
        </p:spPr>
        <p:txBody>
          <a:bodyPr numCol="1">
            <a:normAutofit fontScale="90000"/>
          </a:bodyPr>
          <a:lstStyle/>
          <a:p>
            <a:r>
              <a:rPr lang="en-US" sz="1800" b="1" dirty="0"/>
              <a:t>Year Group 1 and 2   Term Autumn   Topic: Animals Including Humans – Amazing me!	 </a:t>
            </a:r>
          </a:p>
        </p:txBody>
      </p:sp>
      <p:graphicFrame>
        <p:nvGraphicFramePr>
          <p:cNvPr id="4" name="Table 3"/>
          <p:cNvGraphicFramePr>
            <a:graphicFrameLocks noGrp="1"/>
          </p:cNvGraphicFramePr>
          <p:nvPr>
            <p:extLst>
              <p:ext uri="{D42A27DB-BD31-4B8C-83A1-F6EECF244321}">
                <p14:modId xmlns:p14="http://schemas.microsoft.com/office/powerpoint/2010/main" val="534798033"/>
              </p:ext>
            </p:extLst>
          </p:nvPr>
        </p:nvGraphicFramePr>
        <p:xfrm>
          <a:off x="137071" y="470058"/>
          <a:ext cx="2277883" cy="5384941"/>
        </p:xfrm>
        <a:graphic>
          <a:graphicData uri="http://schemas.openxmlformats.org/drawingml/2006/table">
            <a:tbl>
              <a:tblPr firstRow="1" bandRow="1">
                <a:tableStyleId>{5C22544A-7EE6-4342-B048-85BDC9FD1C3A}</a:tableStyleId>
              </a:tblPr>
              <a:tblGrid>
                <a:gridCol w="847667">
                  <a:extLst>
                    <a:ext uri="{9D8B030D-6E8A-4147-A177-3AD203B41FA5}">
                      <a16:colId xmlns:a16="http://schemas.microsoft.com/office/drawing/2014/main" val="20002"/>
                    </a:ext>
                  </a:extLst>
                </a:gridCol>
                <a:gridCol w="1430216">
                  <a:extLst>
                    <a:ext uri="{9D8B030D-6E8A-4147-A177-3AD203B41FA5}">
                      <a16:colId xmlns:a16="http://schemas.microsoft.com/office/drawing/2014/main" val="20001"/>
                    </a:ext>
                  </a:extLst>
                </a:gridCol>
              </a:tblGrid>
              <a:tr h="295109">
                <a:tc gridSpan="2">
                  <a:txBody>
                    <a:bodyPr/>
                    <a:lstStyle/>
                    <a:p>
                      <a:pPr marL="0" marR="0" lvl="0" indent="0" algn="ctr" defTabSz="914400" rtl="0" eaLnBrk="1" latinLnBrk="0" hangingPunct="1">
                        <a:lnSpc>
                          <a:spcPct val="100000"/>
                        </a:lnSpc>
                        <a:spcBef>
                          <a:spcPts val="0"/>
                        </a:spcBef>
                        <a:spcAft>
                          <a:spcPts val="0"/>
                        </a:spcAft>
                        <a:buClrTx/>
                        <a:buSzTx/>
                        <a:buFontTx/>
                        <a:buNone/>
                        <a:tabLst/>
                        <a:defRPr/>
                      </a:pPr>
                      <a:r>
                        <a:rPr lang="en-US" sz="1500" dirty="0"/>
                        <a:t>Key Vocabulary</a:t>
                      </a:r>
                    </a:p>
                  </a:txBody>
                  <a:tcPr marL="74295" marR="74295" marT="37148" marB="37148"/>
                </a:tc>
                <a:tc hMerge="1">
                  <a:txBody>
                    <a:bodyPr/>
                    <a:lstStyle/>
                    <a:p>
                      <a:endParaRPr lang="en-US" sz="1500" dirty="0"/>
                    </a:p>
                  </a:txBody>
                  <a:tcPr marL="74295" marR="74295" marT="37148" marB="37148"/>
                </a:tc>
                <a:extLst>
                  <a:ext uri="{0D108BD9-81ED-4DB2-BD59-A6C34878D82A}">
                    <a16:rowId xmlns:a16="http://schemas.microsoft.com/office/drawing/2014/main" val="10000"/>
                  </a:ext>
                </a:extLst>
              </a:tr>
              <a:tr h="239100">
                <a:tc>
                  <a:txBody>
                    <a:bodyPr/>
                    <a:lstStyle/>
                    <a:p>
                      <a:r>
                        <a:rPr lang="en-GB" sz="1000" dirty="0">
                          <a:latin typeface="+mn-lt"/>
                          <a:cs typeface="Arial" panose="020B0604020202020204" pitchFamily="34" charset="0"/>
                        </a:rPr>
                        <a:t>Different</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Not the same, not alike.</a:t>
                      </a:r>
                    </a:p>
                  </a:txBody>
                  <a:tcPr marL="74295" marR="74295" marT="37148" marB="37148"/>
                </a:tc>
                <a:extLst>
                  <a:ext uri="{0D108BD9-81ED-4DB2-BD59-A6C34878D82A}">
                    <a16:rowId xmlns:a16="http://schemas.microsoft.com/office/drawing/2014/main" val="4101498794"/>
                  </a:ext>
                </a:extLst>
              </a:tr>
              <a:tr h="236861">
                <a:tc>
                  <a:txBody>
                    <a:bodyPr/>
                    <a:lstStyle/>
                    <a:p>
                      <a:r>
                        <a:rPr lang="en-GB" sz="1000" dirty="0">
                          <a:latin typeface="+mn-lt"/>
                          <a:cs typeface="Arial" panose="020B0604020202020204" pitchFamily="34" charset="0"/>
                        </a:rPr>
                        <a:t>Similar</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Having a likeness to something else.</a:t>
                      </a:r>
                    </a:p>
                  </a:txBody>
                  <a:tcPr marL="74295" marR="74295" marT="37148" marB="37148"/>
                </a:tc>
                <a:extLst>
                  <a:ext uri="{0D108BD9-81ED-4DB2-BD59-A6C34878D82A}">
                    <a16:rowId xmlns:a16="http://schemas.microsoft.com/office/drawing/2014/main" val="10004"/>
                  </a:ext>
                </a:extLst>
              </a:tr>
              <a:tr h="250640">
                <a:tc>
                  <a:txBody>
                    <a:bodyPr/>
                    <a:lstStyle/>
                    <a:p>
                      <a:r>
                        <a:rPr lang="en-GB" sz="1000" dirty="0">
                          <a:latin typeface="+mn-lt"/>
                          <a:cs typeface="Arial" panose="020B0604020202020204" pitchFamily="34" charset="0"/>
                        </a:rPr>
                        <a:t>Life cycle</a:t>
                      </a:r>
                    </a:p>
                  </a:txBody>
                  <a:tcPr marL="74295" marR="74295" marT="37148" marB="37148"/>
                </a:tc>
                <a:tc>
                  <a:txBody>
                    <a:bodyPr/>
                    <a:lstStyle/>
                    <a:p>
                      <a:r>
                        <a:rPr lang="en-GB" sz="1000" baseline="0" dirty="0">
                          <a:latin typeface="+mn-lt"/>
                          <a:cs typeface="Arial" panose="020B0604020202020204" pitchFamily="34" charset="0"/>
                        </a:rPr>
                        <a:t>Changes living things go through.</a:t>
                      </a:r>
                    </a:p>
                    <a:p>
                      <a:endParaRPr lang="en-GB" sz="1000" baseline="0" dirty="0">
                        <a:latin typeface="+mn-lt"/>
                        <a:cs typeface="Arial" panose="020B0604020202020204" pitchFamily="34" charset="0"/>
                      </a:endParaRPr>
                    </a:p>
                  </a:txBody>
                  <a:tcPr marL="74295" marR="74295" marT="37148" marB="37148"/>
                </a:tc>
                <a:extLst>
                  <a:ext uri="{0D108BD9-81ED-4DB2-BD59-A6C34878D82A}">
                    <a16:rowId xmlns:a16="http://schemas.microsoft.com/office/drawing/2014/main" val="2096467875"/>
                  </a:ext>
                </a:extLst>
              </a:tr>
              <a:tr h="0">
                <a:tc>
                  <a:txBody>
                    <a:bodyPr/>
                    <a:lstStyle/>
                    <a:p>
                      <a:r>
                        <a:rPr lang="en-GB" sz="1000" dirty="0">
                          <a:latin typeface="+mn-lt"/>
                          <a:cs typeface="Arial" panose="020B0604020202020204" pitchFamily="34" charset="0"/>
                        </a:rPr>
                        <a:t>Toddler</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A young child who is just beginning to walk.</a:t>
                      </a:r>
                    </a:p>
                  </a:txBody>
                  <a:tcPr marL="74295" marR="74295" marT="37148" marB="37148"/>
                </a:tc>
                <a:extLst>
                  <a:ext uri="{0D108BD9-81ED-4DB2-BD59-A6C34878D82A}">
                    <a16:rowId xmlns:a16="http://schemas.microsoft.com/office/drawing/2014/main" val="2652576107"/>
                  </a:ext>
                </a:extLst>
              </a:tr>
              <a:tr h="297363">
                <a:tc>
                  <a:txBody>
                    <a:bodyPr/>
                    <a:lstStyle/>
                    <a:p>
                      <a:r>
                        <a:rPr lang="en-GB" sz="1000" dirty="0">
                          <a:latin typeface="+mn-lt"/>
                          <a:cs typeface="Arial" panose="020B0604020202020204" pitchFamily="34" charset="0"/>
                        </a:rPr>
                        <a:t>Teenager</a:t>
                      </a:r>
                    </a:p>
                  </a:txBody>
                  <a:tcPr marL="74295" marR="74295" marT="37148" marB="37148"/>
                </a:tc>
                <a:tc>
                  <a:txBody>
                    <a:bodyPr/>
                    <a:lstStyle/>
                    <a:p>
                      <a:r>
                        <a:rPr lang="en-GB" sz="1000" dirty="0">
                          <a:latin typeface="+mn-lt"/>
                          <a:cs typeface="Arial" panose="020B0604020202020204" pitchFamily="34" charset="0"/>
                        </a:rPr>
                        <a:t>A person aged between 13 and 19 years.</a:t>
                      </a:r>
                    </a:p>
                  </a:txBody>
                  <a:tcPr marL="74295" marR="74295" marT="37148" marB="37148"/>
                </a:tc>
                <a:extLst>
                  <a:ext uri="{0D108BD9-81ED-4DB2-BD59-A6C34878D82A}">
                    <a16:rowId xmlns:a16="http://schemas.microsoft.com/office/drawing/2014/main" val="2087993042"/>
                  </a:ext>
                </a:extLst>
              </a:tr>
              <a:tr h="297363">
                <a:tc>
                  <a:txBody>
                    <a:bodyPr/>
                    <a:lstStyle/>
                    <a:p>
                      <a:r>
                        <a:rPr lang="en-GB" sz="1000" dirty="0">
                          <a:latin typeface="+mn-lt"/>
                          <a:cs typeface="Arial" panose="020B0604020202020204" pitchFamily="34" charset="0"/>
                        </a:rPr>
                        <a:t>Elderly</a:t>
                      </a:r>
                    </a:p>
                  </a:txBody>
                  <a:tcPr marL="74295" marR="74295" marT="37148" marB="37148"/>
                </a:tc>
                <a:tc>
                  <a:txBody>
                    <a:bodyPr/>
                    <a:lstStyle/>
                    <a:p>
                      <a:r>
                        <a:rPr lang="en-GB" sz="1000" dirty="0">
                          <a:latin typeface="+mn-lt"/>
                          <a:cs typeface="Arial" panose="020B0604020202020204" pitchFamily="34" charset="0"/>
                        </a:rPr>
                        <a:t>A person who is old or aging. </a:t>
                      </a:r>
                    </a:p>
                  </a:txBody>
                  <a:tcPr marL="74295" marR="74295" marT="37148" marB="37148"/>
                </a:tc>
                <a:extLst>
                  <a:ext uri="{0D108BD9-81ED-4DB2-BD59-A6C34878D82A}">
                    <a16:rowId xmlns:a16="http://schemas.microsoft.com/office/drawing/2014/main" val="1399727545"/>
                  </a:ext>
                </a:extLst>
              </a:tr>
              <a:tr h="4176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Senses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mn-lt"/>
                        <a:cs typeface="Arial" panose="020B0604020202020204" pitchFamily="34" charset="0"/>
                      </a:endParaRP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Any of five ways to understand or experience one's surroundings. </a:t>
                      </a:r>
                    </a:p>
                  </a:txBody>
                  <a:tcPr marL="74295" marR="74295" marT="37148" marB="37148"/>
                </a:tc>
                <a:extLst>
                  <a:ext uri="{0D108BD9-81ED-4DB2-BD59-A6C34878D82A}">
                    <a16:rowId xmlns:a16="http://schemas.microsoft.com/office/drawing/2014/main" val="4079908725"/>
                  </a:ext>
                </a:extLst>
              </a:tr>
              <a:tr h="2929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Nutrition</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Food needed to live.</a:t>
                      </a:r>
                    </a:p>
                  </a:txBody>
                  <a:tcPr marL="74295" marR="74295" marT="37148" marB="37148"/>
                </a:tc>
                <a:extLst>
                  <a:ext uri="{0D108BD9-81ED-4DB2-BD59-A6C34878D82A}">
                    <a16:rowId xmlns:a16="http://schemas.microsoft.com/office/drawing/2014/main" val="3107429423"/>
                  </a:ext>
                </a:extLst>
              </a:tr>
              <a:tr h="301840">
                <a:tc>
                  <a:txBody>
                    <a:bodyPr/>
                    <a:lstStyle/>
                    <a:p>
                      <a:r>
                        <a:rPr lang="en-GB" sz="1000" dirty="0">
                          <a:latin typeface="+mn-lt"/>
                          <a:cs typeface="Arial" panose="020B0604020202020204" pitchFamily="34" charset="0"/>
                        </a:rPr>
                        <a:t>Hygiene</a:t>
                      </a:r>
                    </a:p>
                  </a:txBody>
                  <a:tcPr marL="74295" marR="74295" marT="37148" marB="37148"/>
                </a:tc>
                <a:tc>
                  <a:txBody>
                    <a:bodyPr/>
                    <a:lstStyle/>
                    <a:p>
                      <a:r>
                        <a:rPr lang="en-GB" sz="1000" dirty="0">
                          <a:latin typeface="+mn-lt"/>
                          <a:cs typeface="Arial" panose="020B0604020202020204" pitchFamily="34" charset="0"/>
                        </a:rPr>
                        <a:t>How clean something is.</a:t>
                      </a:r>
                    </a:p>
                  </a:txBody>
                  <a:tcPr marL="74295" marR="74295" marT="37148" marB="37148"/>
                </a:tc>
                <a:extLst>
                  <a:ext uri="{0D108BD9-81ED-4DB2-BD59-A6C34878D82A}">
                    <a16:rowId xmlns:a16="http://schemas.microsoft.com/office/drawing/2014/main" val="3559230528"/>
                  </a:ext>
                </a:extLst>
              </a:tr>
              <a:tr h="310719">
                <a:tc>
                  <a:txBody>
                    <a:bodyPr/>
                    <a:lstStyle/>
                    <a:p>
                      <a:r>
                        <a:rPr lang="en-GB" sz="1000" dirty="0">
                          <a:latin typeface="+mn-lt"/>
                          <a:cs typeface="Arial" panose="020B0604020202020204" pitchFamily="34" charset="0"/>
                        </a:rPr>
                        <a:t>Exercise</a:t>
                      </a:r>
                    </a:p>
                  </a:txBody>
                  <a:tcPr marL="74295" marR="74295" marT="37148" marB="37148"/>
                </a:tc>
                <a:tc>
                  <a:txBody>
                    <a:bodyPr/>
                    <a:lstStyle/>
                    <a:p>
                      <a:r>
                        <a:rPr lang="en-GB" sz="1000" dirty="0">
                          <a:latin typeface="+mn-lt"/>
                          <a:cs typeface="Arial" panose="020B0604020202020204" pitchFamily="34" charset="0"/>
                        </a:rPr>
                        <a:t>Physical activity to keep the body fit.</a:t>
                      </a:r>
                    </a:p>
                  </a:txBody>
                  <a:tcPr marL="74295" marR="74295" marT="37148" marB="37148"/>
                </a:tc>
                <a:extLst>
                  <a:ext uri="{0D108BD9-81ED-4DB2-BD59-A6C34878D82A}">
                    <a16:rowId xmlns:a16="http://schemas.microsoft.com/office/drawing/2014/main" val="3566930256"/>
                  </a:ext>
                </a:extLst>
              </a:tr>
              <a:tr h="310719">
                <a:tc>
                  <a:txBody>
                    <a:bodyPr/>
                    <a:lstStyle/>
                    <a:p>
                      <a:r>
                        <a:rPr lang="en-GB" sz="1000" dirty="0">
                          <a:latin typeface="+mn-lt"/>
                          <a:cs typeface="Arial" panose="020B0604020202020204" pitchFamily="34" charset="0"/>
                        </a:rPr>
                        <a:t>Carnivore</a:t>
                      </a:r>
                    </a:p>
                  </a:txBody>
                  <a:tcPr marL="74295" marR="74295" marT="37148" marB="37148"/>
                </a:tc>
                <a:tc>
                  <a:txBody>
                    <a:bodyPr/>
                    <a:lstStyle/>
                    <a:p>
                      <a:r>
                        <a:rPr lang="en-GB" sz="1000" dirty="0">
                          <a:latin typeface="+mn-lt"/>
                          <a:cs typeface="Arial" panose="020B0604020202020204" pitchFamily="34" charset="0"/>
                        </a:rPr>
                        <a:t>An animal that eats meat.</a:t>
                      </a:r>
                    </a:p>
                  </a:txBody>
                  <a:tcPr marL="74295" marR="74295" marT="37148" marB="37148"/>
                </a:tc>
                <a:extLst>
                  <a:ext uri="{0D108BD9-81ED-4DB2-BD59-A6C34878D82A}">
                    <a16:rowId xmlns:a16="http://schemas.microsoft.com/office/drawing/2014/main" val="1891661649"/>
                  </a:ext>
                </a:extLst>
              </a:tr>
              <a:tr h="310719">
                <a:tc>
                  <a:txBody>
                    <a:bodyPr/>
                    <a:lstStyle/>
                    <a:p>
                      <a:r>
                        <a:rPr lang="en-GB" sz="1000" dirty="0">
                          <a:latin typeface="+mn-lt"/>
                          <a:cs typeface="Arial" panose="020B0604020202020204" pitchFamily="34" charset="0"/>
                        </a:rPr>
                        <a:t>Herbivore</a:t>
                      </a:r>
                    </a:p>
                  </a:txBody>
                  <a:tcPr marL="74295" marR="74295" marT="37148" marB="37148"/>
                </a:tc>
                <a:tc>
                  <a:txBody>
                    <a:bodyPr/>
                    <a:lstStyle/>
                    <a:p>
                      <a:r>
                        <a:rPr lang="en-GB" sz="1000" dirty="0">
                          <a:latin typeface="+mn-lt"/>
                          <a:cs typeface="Arial" panose="020B0604020202020204" pitchFamily="34" charset="0"/>
                        </a:rPr>
                        <a:t>An animal that eats plants.</a:t>
                      </a:r>
                    </a:p>
                  </a:txBody>
                  <a:tcPr marL="74295" marR="74295" marT="37148" marB="37148"/>
                </a:tc>
                <a:extLst>
                  <a:ext uri="{0D108BD9-81ED-4DB2-BD59-A6C34878D82A}">
                    <a16:rowId xmlns:a16="http://schemas.microsoft.com/office/drawing/2014/main" val="2928841549"/>
                  </a:ext>
                </a:extLst>
              </a:tr>
              <a:tr h="310719">
                <a:tc>
                  <a:txBody>
                    <a:bodyPr/>
                    <a:lstStyle/>
                    <a:p>
                      <a:r>
                        <a:rPr lang="en-GB" sz="1000" dirty="0">
                          <a:latin typeface="+mn-lt"/>
                          <a:cs typeface="Arial" panose="020B0604020202020204" pitchFamily="34" charset="0"/>
                        </a:rPr>
                        <a:t>Omnivore</a:t>
                      </a:r>
                    </a:p>
                  </a:txBody>
                  <a:tcPr marL="74295" marR="74295" marT="37148" marB="37148"/>
                </a:tc>
                <a:tc>
                  <a:txBody>
                    <a:bodyPr/>
                    <a:lstStyle/>
                    <a:p>
                      <a:r>
                        <a:rPr lang="en-GB" sz="1000" dirty="0">
                          <a:latin typeface="+mn-lt"/>
                          <a:cs typeface="Arial" panose="020B0604020202020204" pitchFamily="34" charset="0"/>
                        </a:rPr>
                        <a:t>An animal that eats meat and plants. </a:t>
                      </a:r>
                    </a:p>
                  </a:txBody>
                  <a:tcPr marL="74295" marR="74295" marT="37148" marB="37148"/>
                </a:tc>
                <a:extLst>
                  <a:ext uri="{0D108BD9-81ED-4DB2-BD59-A6C34878D82A}">
                    <a16:rowId xmlns:a16="http://schemas.microsoft.com/office/drawing/2014/main" val="1804403007"/>
                  </a:ext>
                </a:extLst>
              </a:tr>
            </a:tbl>
          </a:graphicData>
        </a:graphic>
      </p:graphicFrame>
      <p:cxnSp>
        <p:nvCxnSpPr>
          <p:cNvPr id="5" name="Straight Connector 4"/>
          <p:cNvCxnSpPr/>
          <p:nvPr/>
        </p:nvCxnSpPr>
        <p:spPr>
          <a:xfrm>
            <a:off x="0" y="320283"/>
            <a:ext cx="9906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 name="Table 2"/>
          <p:cNvGraphicFramePr>
            <a:graphicFrameLocks noGrp="1"/>
          </p:cNvGraphicFramePr>
          <p:nvPr>
            <p:extLst>
              <p:ext uri="{D42A27DB-BD31-4B8C-83A1-F6EECF244321}">
                <p14:modId xmlns:p14="http://schemas.microsoft.com/office/powerpoint/2010/main" val="2855966813"/>
              </p:ext>
            </p:extLst>
          </p:nvPr>
        </p:nvGraphicFramePr>
        <p:xfrm>
          <a:off x="2567354" y="465138"/>
          <a:ext cx="7147169" cy="4299450"/>
        </p:xfrm>
        <a:graphic>
          <a:graphicData uri="http://schemas.openxmlformats.org/drawingml/2006/table">
            <a:tbl>
              <a:tblPr firstRow="1" bandRow="1">
                <a:tableStyleId>{93296810-A885-4BE3-A3E7-6D5BEEA58F35}</a:tableStyleId>
              </a:tblPr>
              <a:tblGrid>
                <a:gridCol w="7147169">
                  <a:extLst>
                    <a:ext uri="{9D8B030D-6E8A-4147-A177-3AD203B41FA5}">
                      <a16:colId xmlns:a16="http://schemas.microsoft.com/office/drawing/2014/main" val="20000"/>
                    </a:ext>
                  </a:extLst>
                </a:gridCol>
              </a:tblGrid>
              <a:tr h="328233">
                <a:tc>
                  <a:txBody>
                    <a:bodyPr/>
                    <a:lstStyle/>
                    <a:p>
                      <a:pPr algn="ctr"/>
                      <a:r>
                        <a:rPr lang="en-GB" altLang="en-GB" dirty="0"/>
                        <a:t>Sticky Knowledge</a:t>
                      </a:r>
                    </a:p>
                  </a:txBody>
                  <a:tcPr marL="74295" marR="74295" marT="37148" marB="37148"/>
                </a:tc>
                <a:extLst>
                  <a:ext uri="{0D108BD9-81ED-4DB2-BD59-A6C34878D82A}">
                    <a16:rowId xmlns:a16="http://schemas.microsoft.com/office/drawing/2014/main" val="10000"/>
                  </a:ext>
                </a:extLst>
              </a:tr>
              <a:tr h="303426">
                <a:tc>
                  <a:txBody>
                    <a:bodyPr/>
                    <a:lstStyle/>
                    <a:p>
                      <a:r>
                        <a:rPr lang="en-GB" sz="1000" dirty="0">
                          <a:latin typeface="+mn-lt"/>
                          <a:cs typeface="Arial" panose="020B0604020202020204" pitchFamily="34" charset="0"/>
                        </a:rPr>
                        <a:t>Living things are those that are alive. </a:t>
                      </a:r>
                    </a:p>
                  </a:txBody>
                  <a:tcPr marL="74295" marR="74295" marT="37148" marB="37148"/>
                </a:tc>
                <a:extLst>
                  <a:ext uri="{0D108BD9-81ED-4DB2-BD59-A6C34878D82A}">
                    <a16:rowId xmlns:a16="http://schemas.microsoft.com/office/drawing/2014/main" val="10001"/>
                  </a:ext>
                </a:extLst>
              </a:tr>
              <a:tr h="303426">
                <a:tc>
                  <a:txBody>
                    <a:bodyPr/>
                    <a:lstStyle/>
                    <a:p>
                      <a:r>
                        <a:rPr lang="en-GB" sz="1000" dirty="0">
                          <a:latin typeface="+mn-lt"/>
                          <a:cs typeface="Arial" panose="020B0604020202020204" pitchFamily="34" charset="0"/>
                        </a:rPr>
                        <a:t>Dead things are those that were once living but are no longer.  Some things have never been alive. </a:t>
                      </a:r>
                    </a:p>
                  </a:txBody>
                  <a:tcPr marL="74295" marR="74295" marT="37148" marB="37148"/>
                </a:tc>
                <a:extLst>
                  <a:ext uri="{0D108BD9-81ED-4DB2-BD59-A6C34878D82A}">
                    <a16:rowId xmlns:a16="http://schemas.microsoft.com/office/drawing/2014/main" val="10002"/>
                  </a:ext>
                </a:extLst>
              </a:tr>
              <a:tr h="787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Animals, including humans, have offspring which grow into adults. In humans and some animals,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these offspring will be young, that grow into adults. In other animals, there may be eggs laid that hatch to young or other stages which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then grow to adults. The young of some animals do not look like their parents.</a:t>
                      </a:r>
                    </a:p>
                    <a:p>
                      <a:endParaRPr lang="en-GB" sz="1000" dirty="0">
                        <a:latin typeface="+mn-lt"/>
                        <a:cs typeface="Arial" panose="020B0604020202020204" pitchFamily="34" charset="0"/>
                      </a:endParaRPr>
                    </a:p>
                  </a:txBody>
                  <a:tcPr marL="74295" marR="74295" marT="37148" marB="37148"/>
                </a:tc>
                <a:extLst>
                  <a:ext uri="{0D108BD9-81ED-4DB2-BD59-A6C34878D82A}">
                    <a16:rowId xmlns:a16="http://schemas.microsoft.com/office/drawing/2014/main" val="384921337"/>
                  </a:ext>
                </a:extLst>
              </a:tr>
              <a:tr h="303426">
                <a:tc>
                  <a:txBody>
                    <a:bodyPr/>
                    <a:lstStyle/>
                    <a:p>
                      <a:r>
                        <a:rPr lang="en-GB" sz="1000" dirty="0">
                          <a:latin typeface="+mn-lt"/>
                          <a:cs typeface="Arial" panose="020B0604020202020204" pitchFamily="34" charset="0"/>
                        </a:rPr>
                        <a:t>The human body is made of many different parts which all have different functions. </a:t>
                      </a:r>
                    </a:p>
                  </a:txBody>
                  <a:tcPr marL="74295" marR="74295" marT="37148" marB="37148"/>
                </a:tc>
                <a:extLst>
                  <a:ext uri="{0D108BD9-81ED-4DB2-BD59-A6C34878D82A}">
                    <a16:rowId xmlns:a16="http://schemas.microsoft.com/office/drawing/2014/main" val="1502878550"/>
                  </a:ext>
                </a:extLst>
              </a:tr>
              <a:tr h="356930">
                <a:tc>
                  <a:txBody>
                    <a:bodyPr/>
                    <a:lstStyle/>
                    <a:p>
                      <a:r>
                        <a:rPr lang="en-GB" sz="1000" dirty="0">
                          <a:latin typeface="+mn-lt"/>
                          <a:cs typeface="Arial" panose="020B0604020202020204" pitchFamily="34" charset="0"/>
                        </a:rPr>
                        <a:t>The human body has five different senses which help us find out about the world. Each sense is linked to a different body part.</a:t>
                      </a:r>
                    </a:p>
                  </a:txBody>
                  <a:tcPr marL="74295" marR="74295" marT="37148" marB="37148"/>
                </a:tc>
                <a:extLst>
                  <a:ext uri="{0D108BD9-81ED-4DB2-BD59-A6C34878D82A}">
                    <a16:rowId xmlns:a16="http://schemas.microsoft.com/office/drawing/2014/main" val="824404605"/>
                  </a:ext>
                </a:extLst>
              </a:tr>
              <a:tr h="387391">
                <a:tc>
                  <a:txBody>
                    <a:bodyPr/>
                    <a:lstStyle/>
                    <a:p>
                      <a:r>
                        <a:rPr lang="en-GB" sz="1000" dirty="0">
                          <a:latin typeface="+mn-lt"/>
                          <a:cs typeface="Arial" panose="020B0604020202020204" pitchFamily="34" charset="0"/>
                        </a:rPr>
                        <a:t> All animals, including humans, have the basic needs of feeding, drinking and breathing that must be satisfied in order to survive. To grow into healthy adults, they also need the right amounts and types of food and exercise.</a:t>
                      </a:r>
                    </a:p>
                  </a:txBody>
                  <a:tcPr marL="74295" marR="74295" marT="37148" marB="37148"/>
                </a:tc>
                <a:extLst>
                  <a:ext uri="{0D108BD9-81ED-4DB2-BD59-A6C34878D82A}">
                    <a16:rowId xmlns:a16="http://schemas.microsoft.com/office/drawing/2014/main" val="10003"/>
                  </a:ext>
                </a:extLst>
              </a:tr>
              <a:tr h="500420">
                <a:tc>
                  <a:txBody>
                    <a:bodyPr/>
                    <a:lstStyle/>
                    <a:p>
                      <a:r>
                        <a:rPr lang="en-GB" sz="1000" dirty="0">
                          <a:latin typeface="+mn-lt"/>
                          <a:cs typeface="Arial" panose="020B0604020202020204" pitchFamily="34" charset="0"/>
                        </a:rPr>
                        <a:t>Animals have different dietary needs which fall into the categories of carnivore (meat eating), herbivore (plant eating) or omnivore (plant and meat eating.</a:t>
                      </a:r>
                    </a:p>
                    <a:p>
                      <a:r>
                        <a:rPr lang="en-GB" sz="1000" dirty="0">
                          <a:latin typeface="+mn-lt"/>
                          <a:cs typeface="Arial" panose="020B0604020202020204" pitchFamily="34" charset="0"/>
                        </a:rPr>
                        <a:t>Humans need a balanced diet which contains foods from the five major food groups. </a:t>
                      </a:r>
                    </a:p>
                  </a:txBody>
                  <a:tcPr marL="74295" marR="74295" marT="37148" marB="37148"/>
                </a:tc>
                <a:extLst>
                  <a:ext uri="{0D108BD9-81ED-4DB2-BD59-A6C34878D82A}">
                    <a16:rowId xmlns:a16="http://schemas.microsoft.com/office/drawing/2014/main" val="3827090295"/>
                  </a:ext>
                </a:extLst>
              </a:tr>
              <a:tr h="213441">
                <a:tc>
                  <a:txBody>
                    <a:bodyPr/>
                    <a:lstStyle/>
                    <a:p>
                      <a:r>
                        <a:rPr lang="en-GB" sz="1000" dirty="0">
                          <a:latin typeface="+mn-lt"/>
                          <a:cs typeface="Arial" panose="020B0604020202020204" pitchFamily="34" charset="0"/>
                        </a:rPr>
                        <a:t>A healthy lifestyle includes exercise, good hygiene and a balanced diet.</a:t>
                      </a:r>
                    </a:p>
                  </a:txBody>
                  <a:tcPr marL="74295" marR="74295" marT="37148" marB="37148"/>
                </a:tc>
                <a:extLst>
                  <a:ext uri="{0D108BD9-81ED-4DB2-BD59-A6C34878D82A}">
                    <a16:rowId xmlns:a16="http://schemas.microsoft.com/office/drawing/2014/main" val="10004"/>
                  </a:ext>
                </a:extLst>
              </a:tr>
              <a:tr h="290615">
                <a:tc>
                  <a:txBody>
                    <a:bodyPr/>
                    <a:lstStyle/>
                    <a:p>
                      <a:endParaRPr lang="en-GB" sz="1000" dirty="0">
                        <a:latin typeface="+mn-lt"/>
                        <a:cs typeface="Arial" panose="020B0604020202020204" pitchFamily="34" charset="0"/>
                      </a:endParaRPr>
                    </a:p>
                  </a:txBody>
                  <a:tcPr marL="74295" marR="74295" marT="37148" marB="37148">
                    <a:solidFill>
                      <a:srgbClr val="92D050"/>
                    </a:solidFill>
                  </a:tcPr>
                </a:tc>
                <a:extLst>
                  <a:ext uri="{0D108BD9-81ED-4DB2-BD59-A6C34878D82A}">
                    <a16:rowId xmlns:a16="http://schemas.microsoft.com/office/drawing/2014/main" val="2719931949"/>
                  </a:ext>
                </a:extLst>
              </a:tr>
              <a:tr h="460030">
                <a:tc>
                  <a:txBody>
                    <a:bodyPr/>
                    <a:lstStyle/>
                    <a:p>
                      <a:r>
                        <a:rPr lang="en-GB" sz="1000" i="1" dirty="0"/>
                        <a:t>To explain why</a:t>
                      </a:r>
                      <a:r>
                        <a:rPr lang="en-GB" sz="1000" dirty="0"/>
                        <a:t> different animals have different needs and features.</a:t>
                      </a:r>
                      <a:endParaRPr lang="en-GB" sz="1000" dirty="0">
                        <a:latin typeface="+mn-lt"/>
                        <a:cs typeface="Arial" panose="020B0604020202020204" pitchFamily="34" charset="0"/>
                      </a:endParaRPr>
                    </a:p>
                  </a:txBody>
                  <a:tcPr marL="74295" marR="74295" marT="37148" marB="37148"/>
                </a:tc>
                <a:extLst>
                  <a:ext uri="{0D108BD9-81ED-4DB2-BD59-A6C34878D82A}">
                    <a16:rowId xmlns:a16="http://schemas.microsoft.com/office/drawing/2014/main" val="1027165793"/>
                  </a:ext>
                </a:extLst>
              </a:tr>
            </a:tbl>
          </a:graphicData>
        </a:graphic>
      </p:graphicFrame>
      <p:graphicFrame>
        <p:nvGraphicFramePr>
          <p:cNvPr id="8" name="Table 7">
            <a:extLst>
              <a:ext uri="{FF2B5EF4-FFF2-40B4-BE49-F238E27FC236}">
                <a16:creationId xmlns:a16="http://schemas.microsoft.com/office/drawing/2014/main" id="{87A16600-9CE5-7D4D-9238-FE903140D703}"/>
              </a:ext>
            </a:extLst>
          </p:cNvPr>
          <p:cNvGraphicFramePr>
            <a:graphicFrameLocks noGrp="1"/>
          </p:cNvGraphicFramePr>
          <p:nvPr>
            <p:extLst>
              <p:ext uri="{D42A27DB-BD31-4B8C-83A1-F6EECF244321}">
                <p14:modId xmlns:p14="http://schemas.microsoft.com/office/powerpoint/2010/main" val="3094759900"/>
              </p:ext>
            </p:extLst>
          </p:nvPr>
        </p:nvGraphicFramePr>
        <p:xfrm>
          <a:off x="2567353" y="4903007"/>
          <a:ext cx="3573585" cy="1861192"/>
        </p:xfrm>
        <a:graphic>
          <a:graphicData uri="http://schemas.openxmlformats.org/drawingml/2006/table">
            <a:tbl>
              <a:tblPr firstRow="1" bandRow="1">
                <a:tableStyleId>{F5AB1C69-6EDB-4FF4-983F-18BD219EF322}</a:tableStyleId>
              </a:tblPr>
              <a:tblGrid>
                <a:gridCol w="3573585">
                  <a:extLst>
                    <a:ext uri="{9D8B030D-6E8A-4147-A177-3AD203B41FA5}">
                      <a16:colId xmlns:a16="http://schemas.microsoft.com/office/drawing/2014/main" val="3034729171"/>
                    </a:ext>
                  </a:extLst>
                </a:gridCol>
              </a:tblGrid>
              <a:tr h="326719">
                <a:tc>
                  <a:txBody>
                    <a:bodyPr/>
                    <a:lstStyle/>
                    <a:p>
                      <a:pPr algn="ctr"/>
                      <a:r>
                        <a:rPr lang="en-US" sz="1800" dirty="0"/>
                        <a:t>Key Questions</a:t>
                      </a:r>
                    </a:p>
                  </a:txBody>
                  <a:tcPr marL="74295" marR="74295" marT="37148" marB="37148">
                    <a:solidFill>
                      <a:srgbClr val="FF0000"/>
                    </a:solidFill>
                  </a:tcPr>
                </a:tc>
                <a:extLst>
                  <a:ext uri="{0D108BD9-81ED-4DB2-BD59-A6C34878D82A}">
                    <a16:rowId xmlns:a16="http://schemas.microsoft.com/office/drawing/2014/main" val="2106910169"/>
                  </a:ext>
                </a:extLst>
              </a:tr>
              <a:tr h="1981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What do animals need to survive?</a:t>
                      </a:r>
                    </a:p>
                  </a:txBody>
                  <a:tcPr marL="74295" marR="74295" marT="37148" marB="37148">
                    <a:solidFill>
                      <a:schemeClr val="accent2">
                        <a:lumMod val="40000"/>
                        <a:lumOff val="60000"/>
                      </a:schemeClr>
                    </a:solidFill>
                  </a:tcPr>
                </a:tc>
                <a:extLst>
                  <a:ext uri="{0D108BD9-81ED-4DB2-BD59-A6C34878D82A}">
                    <a16:rowId xmlns:a16="http://schemas.microsoft.com/office/drawing/2014/main" val="98770174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How do animals grow and reproduce?</a:t>
                      </a:r>
                    </a:p>
                  </a:txBody>
                  <a:tcPr marL="74295" marR="74295" marT="37148" marB="37148">
                    <a:solidFill>
                      <a:schemeClr val="accent2">
                        <a:lumMod val="40000"/>
                        <a:lumOff val="60000"/>
                      </a:schemeClr>
                    </a:solidFill>
                  </a:tcPr>
                </a:tc>
                <a:extLst>
                  <a:ext uri="{0D108BD9-81ED-4DB2-BD59-A6C34878D82A}">
                    <a16:rowId xmlns:a16="http://schemas.microsoft.com/office/drawing/2014/main" val="1814240483"/>
                  </a:ext>
                </a:extLst>
              </a:tr>
              <a:tr h="1981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What is a life cycle?</a:t>
                      </a:r>
                    </a:p>
                  </a:txBody>
                  <a:tcPr marL="74295" marR="74295" marT="37148" marB="37148">
                    <a:solidFill>
                      <a:schemeClr val="accent2">
                        <a:lumMod val="40000"/>
                        <a:lumOff val="60000"/>
                      </a:schemeClr>
                    </a:solidFill>
                  </a:tcPr>
                </a:tc>
                <a:extLst>
                  <a:ext uri="{0D108BD9-81ED-4DB2-BD59-A6C34878D82A}">
                    <a16:rowId xmlns:a16="http://schemas.microsoft.com/office/drawing/2014/main" val="1634316888"/>
                  </a:ext>
                </a:extLst>
              </a:tr>
              <a:tr h="1981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What are the basic needs of animals?</a:t>
                      </a:r>
                    </a:p>
                  </a:txBody>
                  <a:tcPr marL="74295" marR="74295" marT="37148" marB="37148">
                    <a:solidFill>
                      <a:schemeClr val="accent2">
                        <a:lumMod val="40000"/>
                        <a:lumOff val="60000"/>
                      </a:schemeClr>
                    </a:solidFill>
                  </a:tcPr>
                </a:tc>
                <a:extLst>
                  <a:ext uri="{0D108BD9-81ED-4DB2-BD59-A6C34878D82A}">
                    <a16:rowId xmlns:a16="http://schemas.microsoft.com/office/drawing/2014/main" val="1734531558"/>
                  </a:ext>
                </a:extLst>
              </a:tr>
              <a:tr h="1981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Why are exercise, balanced diet and hygiene are important for humans?</a:t>
                      </a:r>
                    </a:p>
                  </a:txBody>
                  <a:tcPr marL="74295" marR="74295" marT="37148" marB="37148">
                    <a:solidFill>
                      <a:schemeClr val="accent2">
                        <a:lumMod val="40000"/>
                        <a:lumOff val="60000"/>
                      </a:schemeClr>
                    </a:solidFill>
                  </a:tcPr>
                </a:tc>
                <a:extLst>
                  <a:ext uri="{0D108BD9-81ED-4DB2-BD59-A6C34878D82A}">
                    <a16:rowId xmlns:a16="http://schemas.microsoft.com/office/drawing/2014/main" val="3845702159"/>
                  </a:ext>
                </a:extLst>
              </a:tr>
              <a:tr h="1981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What are the basic stages in a life cycle for humans?</a:t>
                      </a:r>
                    </a:p>
                  </a:txBody>
                  <a:tcPr marL="74295" marR="74295" marT="37148" marB="37148">
                    <a:solidFill>
                      <a:schemeClr val="accent2">
                        <a:lumMod val="40000"/>
                        <a:lumOff val="60000"/>
                      </a:schemeClr>
                    </a:solidFill>
                  </a:tcPr>
                </a:tc>
                <a:extLst>
                  <a:ext uri="{0D108BD9-81ED-4DB2-BD59-A6C34878D82A}">
                    <a16:rowId xmlns:a16="http://schemas.microsoft.com/office/drawing/2014/main" val="1489144316"/>
                  </a:ext>
                </a:extLst>
              </a:tr>
            </a:tbl>
          </a:graphicData>
        </a:graphic>
      </p:graphicFrame>
      <p:sp>
        <p:nvSpPr>
          <p:cNvPr id="6" name="AutoShape 15" descr="Image result for concre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7" descr="Image result for concret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9" descr="Image result for concret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a:extLst>
              <a:ext uri="{FF2B5EF4-FFF2-40B4-BE49-F238E27FC236}">
                <a16:creationId xmlns:a16="http://schemas.microsoft.com/office/drawing/2014/main" id="{7FCE46F5-4AFE-4BF1-9F6F-C11D2B722E78}"/>
              </a:ext>
            </a:extLst>
          </p:cNvPr>
          <p:cNvPicPr>
            <a:picLocks noChangeAspect="1"/>
          </p:cNvPicPr>
          <p:nvPr/>
        </p:nvPicPr>
        <p:blipFill>
          <a:blip r:embed="rId3"/>
          <a:stretch>
            <a:fillRect/>
          </a:stretch>
        </p:blipFill>
        <p:spPr>
          <a:xfrm>
            <a:off x="184331" y="-17810"/>
            <a:ext cx="342171" cy="321964"/>
          </a:xfrm>
          <a:prstGeom prst="rect">
            <a:avLst/>
          </a:prstGeom>
        </p:spPr>
      </p:pic>
      <p:graphicFrame>
        <p:nvGraphicFramePr>
          <p:cNvPr id="15" name="Table 14">
            <a:extLst>
              <a:ext uri="{FF2B5EF4-FFF2-40B4-BE49-F238E27FC236}">
                <a16:creationId xmlns:a16="http://schemas.microsoft.com/office/drawing/2014/main" id="{BA12E1D0-B552-4D65-A634-63D5F5C5706F}"/>
              </a:ext>
            </a:extLst>
          </p:cNvPr>
          <p:cNvGraphicFramePr>
            <a:graphicFrameLocks noGrp="1"/>
          </p:cNvGraphicFramePr>
          <p:nvPr>
            <p:extLst>
              <p:ext uri="{D42A27DB-BD31-4B8C-83A1-F6EECF244321}">
                <p14:modId xmlns:p14="http://schemas.microsoft.com/office/powerpoint/2010/main" val="877519654"/>
              </p:ext>
            </p:extLst>
          </p:nvPr>
        </p:nvGraphicFramePr>
        <p:xfrm>
          <a:off x="6195344" y="4909442"/>
          <a:ext cx="3573585" cy="1943104"/>
        </p:xfrm>
        <a:graphic>
          <a:graphicData uri="http://schemas.openxmlformats.org/drawingml/2006/table">
            <a:tbl>
              <a:tblPr firstRow="1" bandRow="1">
                <a:tableStyleId>{F5AB1C69-6EDB-4FF4-983F-18BD219EF322}</a:tableStyleId>
              </a:tblPr>
              <a:tblGrid>
                <a:gridCol w="3573585">
                  <a:extLst>
                    <a:ext uri="{9D8B030D-6E8A-4147-A177-3AD203B41FA5}">
                      <a16:colId xmlns:a16="http://schemas.microsoft.com/office/drawing/2014/main" val="3034729171"/>
                    </a:ext>
                  </a:extLst>
                </a:gridCol>
              </a:tblGrid>
              <a:tr h="326719">
                <a:tc>
                  <a:txBody>
                    <a:bodyPr/>
                    <a:lstStyle/>
                    <a:p>
                      <a:pPr algn="ctr"/>
                      <a:r>
                        <a:rPr lang="en-US" sz="1800" dirty="0"/>
                        <a:t>Key Questions</a:t>
                      </a:r>
                    </a:p>
                  </a:txBody>
                  <a:tcPr marL="74295" marR="74295" marT="37148" marB="37148">
                    <a:solidFill>
                      <a:srgbClr val="FF0000"/>
                    </a:solidFill>
                  </a:tcPr>
                </a:tc>
                <a:extLst>
                  <a:ext uri="{0D108BD9-81ED-4DB2-BD59-A6C34878D82A}">
                    <a16:rowId xmlns:a16="http://schemas.microsoft.com/office/drawing/2014/main" val="2106910169"/>
                  </a:ext>
                </a:extLst>
              </a:tr>
              <a:tr h="1981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Window – Learning about the life cycles and senses of other animals opens a window onto the wonder and variety of life beyond human experience. </a:t>
                      </a:r>
                    </a:p>
                  </a:txBody>
                  <a:tcPr marL="74295" marR="74295" marT="37148" marB="37148">
                    <a:solidFill>
                      <a:schemeClr val="accent2">
                        <a:lumMod val="40000"/>
                        <a:lumOff val="60000"/>
                      </a:schemeClr>
                    </a:solidFill>
                  </a:tcPr>
                </a:tc>
                <a:extLst>
                  <a:ext uri="{0D108BD9-81ED-4DB2-BD59-A6C34878D82A}">
                    <a16:rowId xmlns:a16="http://schemas.microsoft.com/office/drawing/2014/main" val="987701748"/>
                  </a:ext>
                </a:extLst>
              </a:tr>
              <a:tr h="39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 Mirror – Learning about their own growth, body and healthy habits gives children a mirror to reflect on who they are and how they look after themselves. </a:t>
                      </a:r>
                    </a:p>
                  </a:txBody>
                  <a:tcPr marL="74295" marR="74295" marT="37148" marB="37148">
                    <a:solidFill>
                      <a:schemeClr val="accent2">
                        <a:lumMod val="40000"/>
                        <a:lumOff val="60000"/>
                      </a:schemeClr>
                    </a:solidFill>
                  </a:tcPr>
                </a:tc>
                <a:extLst>
                  <a:ext uri="{0D108BD9-81ED-4DB2-BD59-A6C34878D82A}">
                    <a16:rowId xmlns:a16="http://schemas.microsoft.com/office/drawing/2014/main" val="1634316888"/>
                  </a:ext>
                </a:extLst>
              </a:tr>
              <a:tr h="3899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mn-lt"/>
                          <a:cs typeface="Arial" panose="020B0604020202020204" pitchFamily="34" charset="0"/>
                        </a:rPr>
                        <a:t>Door – Learning about animals' needs and healthy lifestyles opens a door for children to respond with care — for their own bodies, and for the living things around them.</a:t>
                      </a:r>
                    </a:p>
                  </a:txBody>
                  <a:tcPr marL="74295" marR="74295" marT="37148" marB="37148">
                    <a:solidFill>
                      <a:schemeClr val="accent2">
                        <a:lumMod val="40000"/>
                        <a:lumOff val="60000"/>
                      </a:schemeClr>
                    </a:solidFill>
                  </a:tcPr>
                </a:tc>
                <a:extLst>
                  <a:ext uri="{0D108BD9-81ED-4DB2-BD59-A6C34878D82A}">
                    <a16:rowId xmlns:a16="http://schemas.microsoft.com/office/drawing/2014/main" val="3845702159"/>
                  </a:ext>
                </a:extLst>
              </a:tr>
            </a:tbl>
          </a:graphicData>
        </a:graphic>
      </p:graphicFrame>
    </p:spTree>
    <p:extLst>
      <p:ext uri="{BB962C8B-B14F-4D97-AF65-F5344CB8AC3E}">
        <p14:creationId xmlns:p14="http://schemas.microsoft.com/office/powerpoint/2010/main" val="123089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2775" y="75292"/>
            <a:ext cx="7429500" cy="273090"/>
          </a:xfrm>
        </p:spPr>
        <p:txBody>
          <a:bodyPr numCol="1">
            <a:normAutofit fontScale="90000"/>
          </a:bodyPr>
          <a:lstStyle/>
          <a:p>
            <a:r>
              <a:rPr lang="en-US" sz="1800" b="1" dirty="0"/>
              <a:t>Year Group 1 and 2   Term Autumn      Topic: Animals Including Humans – Amazing Me!</a:t>
            </a:r>
          </a:p>
        </p:txBody>
      </p:sp>
      <p:graphicFrame>
        <p:nvGraphicFramePr>
          <p:cNvPr id="4" name="Table 3"/>
          <p:cNvGraphicFramePr>
            <a:graphicFrameLocks noGrp="1"/>
          </p:cNvGraphicFramePr>
          <p:nvPr>
            <p:extLst>
              <p:ext uri="{D42A27DB-BD31-4B8C-83A1-F6EECF244321}">
                <p14:modId xmlns:p14="http://schemas.microsoft.com/office/powerpoint/2010/main" val="3209949911"/>
              </p:ext>
            </p:extLst>
          </p:nvPr>
        </p:nvGraphicFramePr>
        <p:xfrm>
          <a:off x="155575" y="441085"/>
          <a:ext cx="2733981" cy="1560200"/>
        </p:xfrm>
        <a:graphic>
          <a:graphicData uri="http://schemas.openxmlformats.org/drawingml/2006/table">
            <a:tbl>
              <a:tblPr firstRow="1" bandRow="1">
                <a:tableStyleId>{5C22544A-7EE6-4342-B048-85BDC9FD1C3A}</a:tableStyleId>
              </a:tblPr>
              <a:tblGrid>
                <a:gridCol w="876056">
                  <a:extLst>
                    <a:ext uri="{9D8B030D-6E8A-4147-A177-3AD203B41FA5}">
                      <a16:colId xmlns:a16="http://schemas.microsoft.com/office/drawing/2014/main" val="20002"/>
                    </a:ext>
                  </a:extLst>
                </a:gridCol>
                <a:gridCol w="1857925">
                  <a:extLst>
                    <a:ext uri="{9D8B030D-6E8A-4147-A177-3AD203B41FA5}">
                      <a16:colId xmlns:a16="http://schemas.microsoft.com/office/drawing/2014/main" val="20001"/>
                    </a:ext>
                  </a:extLst>
                </a:gridCol>
              </a:tblGrid>
              <a:tr h="142421">
                <a:tc gridSpan="2">
                  <a:txBody>
                    <a:bodyPr/>
                    <a:lstStyle/>
                    <a:p>
                      <a:pPr algn="ctr"/>
                      <a:r>
                        <a:rPr lang="en-GB" altLang="en-GB" sz="1800" dirty="0">
                          <a:latin typeface="+mn-lt"/>
                          <a:cs typeface="Arial" panose="020B0604020202020204" pitchFamily="34" charset="0"/>
                        </a:rPr>
                        <a:t>Prior Vocabulary</a:t>
                      </a:r>
                    </a:p>
                  </a:txBody>
                  <a:tcPr marL="74295" marR="74295" marT="37148" marB="37148"/>
                </a:tc>
                <a:tc hMerge="1">
                  <a:txBody>
                    <a:bodyPr/>
                    <a:lstStyle/>
                    <a:p>
                      <a:endParaRPr lang="en-US" sz="1500" dirty="0"/>
                    </a:p>
                  </a:txBody>
                  <a:tcPr marL="74295" marR="74295" marT="37148" marB="37148"/>
                </a:tc>
                <a:extLst>
                  <a:ext uri="{0D108BD9-81ED-4DB2-BD59-A6C34878D82A}">
                    <a16:rowId xmlns:a16="http://schemas.microsoft.com/office/drawing/2014/main" val="10000"/>
                  </a:ext>
                </a:extLst>
              </a:tr>
              <a:tr h="1445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Arial" panose="020B0604020202020204" pitchFamily="34" charset="0"/>
                        </a:rPr>
                        <a:t>Baby</a:t>
                      </a:r>
                    </a:p>
                  </a:txBody>
                  <a:tcPr marL="74295" marR="74295" marT="37148" marB="37148"/>
                </a:tc>
                <a:tc>
                  <a:txBody>
                    <a:bodyPr/>
                    <a:lstStyle/>
                    <a:p>
                      <a:r>
                        <a:rPr lang="en-GB" sz="1200" dirty="0">
                          <a:latin typeface="+mn-lt"/>
                          <a:cs typeface="Arial" panose="020B0604020202020204" pitchFamily="34" charset="0"/>
                        </a:rPr>
                        <a:t>A very young human.</a:t>
                      </a:r>
                    </a:p>
                  </a:txBody>
                  <a:tcPr marL="74295" marR="74295" marT="37148" marB="37148"/>
                </a:tc>
                <a:extLst>
                  <a:ext uri="{0D108BD9-81ED-4DB2-BD59-A6C34878D82A}">
                    <a16:rowId xmlns:a16="http://schemas.microsoft.com/office/drawing/2014/main" val="10001"/>
                  </a:ext>
                </a:extLst>
              </a:tr>
              <a:tr h="144586">
                <a:tc>
                  <a:txBody>
                    <a:bodyPr/>
                    <a:lstStyle/>
                    <a:p>
                      <a:r>
                        <a:rPr lang="en-GB" sz="1200" dirty="0">
                          <a:latin typeface="+mn-lt"/>
                          <a:cs typeface="Arial" panose="020B0604020202020204" pitchFamily="34" charset="0"/>
                        </a:rPr>
                        <a:t>Child</a:t>
                      </a:r>
                    </a:p>
                  </a:txBody>
                  <a:tcPr marL="74295" marR="74295" marT="37148" marB="37148"/>
                </a:tc>
                <a:tc>
                  <a:txBody>
                    <a:bodyPr/>
                    <a:lstStyle/>
                    <a:p>
                      <a:r>
                        <a:rPr lang="en-GB" sz="1200" dirty="0">
                          <a:latin typeface="+mn-lt"/>
                          <a:cs typeface="Arial" panose="020B0604020202020204" pitchFamily="34" charset="0"/>
                        </a:rPr>
                        <a:t>A young human.</a:t>
                      </a:r>
                    </a:p>
                  </a:txBody>
                  <a:tcPr marL="74295" marR="74295" marT="37148" marB="37148"/>
                </a:tc>
                <a:extLst>
                  <a:ext uri="{0D108BD9-81ED-4DB2-BD59-A6C34878D82A}">
                    <a16:rowId xmlns:a16="http://schemas.microsoft.com/office/drawing/2014/main" val="10002"/>
                  </a:ext>
                </a:extLst>
              </a:tr>
              <a:tr h="255406">
                <a:tc>
                  <a:txBody>
                    <a:bodyPr/>
                    <a:lstStyle/>
                    <a:p>
                      <a:r>
                        <a:rPr lang="en-GB" sz="1200" dirty="0">
                          <a:latin typeface="+mn-lt"/>
                          <a:cs typeface="Arial" panose="020B0604020202020204" pitchFamily="34" charset="0"/>
                        </a:rPr>
                        <a:t>Adult</a:t>
                      </a:r>
                    </a:p>
                  </a:txBody>
                  <a:tcPr marL="74295" marR="74295" marT="37148" marB="371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Arial" panose="020B0604020202020204" pitchFamily="34" charset="0"/>
                        </a:rPr>
                        <a:t>A grown up human.</a:t>
                      </a:r>
                    </a:p>
                  </a:txBody>
                  <a:tcPr marL="74295" marR="74295" marT="37148" marB="37148"/>
                </a:tc>
                <a:extLst>
                  <a:ext uri="{0D108BD9-81ED-4DB2-BD59-A6C34878D82A}">
                    <a16:rowId xmlns:a16="http://schemas.microsoft.com/office/drawing/2014/main" val="10003"/>
                  </a:ext>
                </a:extLst>
              </a:tr>
              <a:tr h="144586">
                <a:tc>
                  <a:txBody>
                    <a:bodyPr/>
                    <a:lstStyle/>
                    <a:p>
                      <a:r>
                        <a:rPr lang="en-GB" sz="1200" dirty="0">
                          <a:latin typeface="+mn-lt"/>
                          <a:cs typeface="Arial" panose="020B0604020202020204" pitchFamily="34" charset="0"/>
                        </a:rPr>
                        <a:t>Change</a:t>
                      </a:r>
                    </a:p>
                  </a:txBody>
                  <a:tcPr marL="74295" marR="74295" marT="37148" marB="37148"/>
                </a:tc>
                <a:tc>
                  <a:txBody>
                    <a:bodyPr/>
                    <a:lstStyle/>
                    <a:p>
                      <a:r>
                        <a:rPr lang="en-GB" sz="1200" baseline="0" dirty="0">
                          <a:latin typeface="+mn-lt"/>
                          <a:cs typeface="Arial" panose="020B0604020202020204" pitchFamily="34" charset="0"/>
                        </a:rPr>
                        <a:t>To make something different.</a:t>
                      </a:r>
                    </a:p>
                  </a:txBody>
                  <a:tcPr marL="74295" marR="74295" marT="37148" marB="37148"/>
                </a:tc>
                <a:extLst>
                  <a:ext uri="{0D108BD9-81ED-4DB2-BD59-A6C34878D82A}">
                    <a16:rowId xmlns:a16="http://schemas.microsoft.com/office/drawing/2014/main" val="10004"/>
                  </a:ext>
                </a:extLst>
              </a:tr>
            </a:tbl>
          </a:graphicData>
        </a:graphic>
      </p:graphicFrame>
      <p:cxnSp>
        <p:nvCxnSpPr>
          <p:cNvPr id="5" name="Straight Connector 4"/>
          <p:cNvCxnSpPr/>
          <p:nvPr/>
        </p:nvCxnSpPr>
        <p:spPr>
          <a:xfrm>
            <a:off x="0" y="320283"/>
            <a:ext cx="9906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 name="Table 2"/>
          <p:cNvGraphicFramePr>
            <a:graphicFrameLocks noGrp="1"/>
          </p:cNvGraphicFramePr>
          <p:nvPr>
            <p:extLst>
              <p:ext uri="{D42A27DB-BD31-4B8C-83A1-F6EECF244321}">
                <p14:modId xmlns:p14="http://schemas.microsoft.com/office/powerpoint/2010/main" val="3973413049"/>
              </p:ext>
            </p:extLst>
          </p:nvPr>
        </p:nvGraphicFramePr>
        <p:xfrm>
          <a:off x="3005189" y="417381"/>
          <a:ext cx="2932432" cy="1633567"/>
        </p:xfrm>
        <a:graphic>
          <a:graphicData uri="http://schemas.openxmlformats.org/drawingml/2006/table">
            <a:tbl>
              <a:tblPr firstRow="1" bandRow="1">
                <a:tableStyleId>{93296810-A885-4BE3-A3E7-6D5BEEA58F35}</a:tableStyleId>
              </a:tblPr>
              <a:tblGrid>
                <a:gridCol w="2932432">
                  <a:extLst>
                    <a:ext uri="{9D8B030D-6E8A-4147-A177-3AD203B41FA5}">
                      <a16:colId xmlns:a16="http://schemas.microsoft.com/office/drawing/2014/main" val="20001"/>
                    </a:ext>
                  </a:extLst>
                </a:gridCol>
              </a:tblGrid>
              <a:tr h="241730">
                <a:tc>
                  <a:txBody>
                    <a:bodyPr/>
                    <a:lstStyle/>
                    <a:p>
                      <a:pPr algn="ctr"/>
                      <a:r>
                        <a:rPr lang="en-GB" altLang="en-GB" dirty="0">
                          <a:latin typeface="+mn-lt"/>
                        </a:rPr>
                        <a:t>Prior Knowledge</a:t>
                      </a:r>
                    </a:p>
                  </a:txBody>
                  <a:tcPr marL="74295" marR="74295" marT="37148" marB="37148"/>
                </a:tc>
                <a:extLst>
                  <a:ext uri="{0D108BD9-81ED-4DB2-BD59-A6C34878D82A}">
                    <a16:rowId xmlns:a16="http://schemas.microsoft.com/office/drawing/2014/main" val="10000"/>
                  </a:ext>
                </a:extLst>
              </a:tr>
              <a:tr h="166158">
                <a:tc>
                  <a:txBody>
                    <a:bodyPr/>
                    <a:lstStyle/>
                    <a:p>
                      <a:pPr algn="ctr"/>
                      <a:r>
                        <a:rPr lang="en-GB" sz="1600" b="1" i="1" dirty="0">
                          <a:latin typeface="+mn-lt"/>
                          <a:cs typeface="Arial" panose="020B0604020202020204" pitchFamily="34" charset="0"/>
                        </a:rPr>
                        <a:t>Understanding the World</a:t>
                      </a:r>
                    </a:p>
                  </a:txBody>
                  <a:tcPr marL="68580" marR="68580" marT="0" marB="0"/>
                </a:tc>
                <a:extLst>
                  <a:ext uri="{0D108BD9-81ED-4DB2-BD59-A6C34878D82A}">
                    <a16:rowId xmlns:a16="http://schemas.microsoft.com/office/drawing/2014/main" val="10002"/>
                  </a:ext>
                </a:extLst>
              </a:tr>
              <a:tr h="157191">
                <a:tc>
                  <a:txBody>
                    <a:bodyPr/>
                    <a:lstStyle/>
                    <a:p>
                      <a:r>
                        <a:rPr lang="en-GB" sz="1200" dirty="0">
                          <a:latin typeface="+mn-lt"/>
                          <a:cs typeface="Arial" panose="020B0604020202020204" pitchFamily="34" charset="0"/>
                        </a:rPr>
                        <a:t> How have I changed as I have grown?</a:t>
                      </a:r>
                    </a:p>
                  </a:txBody>
                  <a:tcPr marL="68580" marR="68580" marT="0" marB="0"/>
                </a:tc>
                <a:extLst>
                  <a:ext uri="{0D108BD9-81ED-4DB2-BD59-A6C34878D82A}">
                    <a16:rowId xmlns:a16="http://schemas.microsoft.com/office/drawing/2014/main" val="2407509847"/>
                  </a:ext>
                </a:extLst>
              </a:tr>
              <a:tr h="157191">
                <a:tc>
                  <a:txBody>
                    <a:bodyPr/>
                    <a:lstStyle/>
                    <a:p>
                      <a:endParaRPr lang="en-GB" sz="1200" dirty="0">
                        <a:latin typeface="+mn-lt"/>
                        <a:cs typeface="Arial" panose="020B0604020202020204" pitchFamily="34" charset="0"/>
                      </a:endParaRPr>
                    </a:p>
                  </a:txBody>
                  <a:tcPr marL="68580" marR="68580" marT="0" marB="0"/>
                </a:tc>
                <a:extLst>
                  <a:ext uri="{0D108BD9-81ED-4DB2-BD59-A6C34878D82A}">
                    <a16:rowId xmlns:a16="http://schemas.microsoft.com/office/drawing/2014/main" val="1583344650"/>
                  </a:ext>
                </a:extLst>
              </a:tr>
              <a:tr h="157191">
                <a:tc>
                  <a:txBody>
                    <a:bodyPr/>
                    <a:lstStyle/>
                    <a:p>
                      <a:pPr algn="ctr"/>
                      <a:r>
                        <a:rPr lang="en-GB" sz="1000" dirty="0">
                          <a:latin typeface="+mn-lt"/>
                          <a:cs typeface="Arial" panose="020B0604020202020204" pitchFamily="34" charset="0"/>
                        </a:rPr>
                        <a:t> PE</a:t>
                      </a:r>
                    </a:p>
                  </a:txBody>
                  <a:tcPr marL="68580" marR="68580" marT="0" marB="0"/>
                </a:tc>
                <a:extLst>
                  <a:ext uri="{0D108BD9-81ED-4DB2-BD59-A6C34878D82A}">
                    <a16:rowId xmlns:a16="http://schemas.microsoft.com/office/drawing/2014/main" val="10003"/>
                  </a:ext>
                </a:extLst>
              </a:tr>
              <a:tr h="189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In PE children will know the importance of exercise on a healthy body.</a:t>
                      </a:r>
                    </a:p>
                    <a:p>
                      <a:endParaRPr lang="en-GB" sz="1000" dirty="0">
                        <a:latin typeface="+mn-lt"/>
                        <a:cs typeface="Arial" panose="020B0604020202020204" pitchFamily="34" charset="0"/>
                      </a:endParaRPr>
                    </a:p>
                  </a:txBody>
                  <a:tcPr marL="68580" marR="68580" marT="0" marB="0"/>
                </a:tc>
                <a:extLst>
                  <a:ext uri="{0D108BD9-81ED-4DB2-BD59-A6C34878D82A}">
                    <a16:rowId xmlns:a16="http://schemas.microsoft.com/office/drawing/2014/main" val="2576012324"/>
                  </a:ext>
                </a:extLst>
              </a:tr>
            </a:tbl>
          </a:graphicData>
        </a:graphic>
      </p:graphicFrame>
      <p:graphicFrame>
        <p:nvGraphicFramePr>
          <p:cNvPr id="8" name="Table 7">
            <a:extLst>
              <a:ext uri="{FF2B5EF4-FFF2-40B4-BE49-F238E27FC236}">
                <a16:creationId xmlns:a16="http://schemas.microsoft.com/office/drawing/2014/main" id="{87A16600-9CE5-7D4D-9238-FE903140D703}"/>
              </a:ext>
            </a:extLst>
          </p:cNvPr>
          <p:cNvGraphicFramePr>
            <a:graphicFrameLocks noGrp="1"/>
          </p:cNvGraphicFramePr>
          <p:nvPr>
            <p:extLst>
              <p:ext uri="{D42A27DB-BD31-4B8C-83A1-F6EECF244321}">
                <p14:modId xmlns:p14="http://schemas.microsoft.com/office/powerpoint/2010/main" val="1847929165"/>
              </p:ext>
            </p:extLst>
          </p:nvPr>
        </p:nvGraphicFramePr>
        <p:xfrm>
          <a:off x="6176074" y="396930"/>
          <a:ext cx="3504172" cy="6166488"/>
        </p:xfrm>
        <a:graphic>
          <a:graphicData uri="http://schemas.openxmlformats.org/drawingml/2006/table">
            <a:tbl>
              <a:tblPr firstRow="1" bandRow="1">
                <a:tableStyleId>{F5AB1C69-6EDB-4FF4-983F-18BD219EF322}</a:tableStyleId>
              </a:tblPr>
              <a:tblGrid>
                <a:gridCol w="3504172">
                  <a:extLst>
                    <a:ext uri="{9D8B030D-6E8A-4147-A177-3AD203B41FA5}">
                      <a16:colId xmlns:a16="http://schemas.microsoft.com/office/drawing/2014/main" val="3034729171"/>
                    </a:ext>
                  </a:extLst>
                </a:gridCol>
              </a:tblGrid>
              <a:tr h="298685">
                <a:tc>
                  <a:txBody>
                    <a:bodyPr/>
                    <a:lstStyle/>
                    <a:p>
                      <a:pPr algn="ctr"/>
                      <a:r>
                        <a:rPr lang="en-US" sz="1800" dirty="0"/>
                        <a:t>Future Learning – Year 3 Outcomes</a:t>
                      </a:r>
                    </a:p>
                  </a:txBody>
                  <a:tcPr marL="74295" marR="74295" marT="37148" marB="37148">
                    <a:solidFill>
                      <a:srgbClr val="FF0000"/>
                    </a:solidFill>
                  </a:tcPr>
                </a:tc>
                <a:extLst>
                  <a:ext uri="{0D108BD9-81ED-4DB2-BD59-A6C34878D82A}">
                    <a16:rowId xmlns:a16="http://schemas.microsoft.com/office/drawing/2014/main" val="2106910169"/>
                  </a:ext>
                </a:extLst>
              </a:tr>
              <a:tr h="1811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latin typeface="+mn-lt"/>
                        </a:rPr>
                        <a:t>Identify that humans and some other animals have skeletons and muscles for support, protection and movement.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Some animals have skeletons for support, movement and protection.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cs typeface="Arial" panose="020B0604020202020204" pitchFamily="34" charset="0"/>
                        </a:rPr>
                        <a:t>Endoskeletons are those found inside some animals, such as humans, cats and horses.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cs typeface="Arial" panose="020B0604020202020204" pitchFamily="34" charset="0"/>
                        </a:rPr>
                        <a:t>Exoskeletons are those found on the outside of some animals, such as beetles and flies.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cs typeface="Arial" panose="020B0604020202020204" pitchFamily="34" charset="0"/>
                        </a:rPr>
                        <a:t>Some animals have no skeleton, such as slugs and jellyfish</a:t>
                      </a:r>
                    </a:p>
                  </a:txBody>
                  <a:tcPr marL="74295" marR="74295" marT="37148" marB="37148">
                    <a:solidFill>
                      <a:schemeClr val="accent2">
                        <a:lumMod val="40000"/>
                        <a:lumOff val="60000"/>
                      </a:schemeClr>
                    </a:solidFill>
                  </a:tcPr>
                </a:tc>
                <a:extLst>
                  <a:ext uri="{0D108BD9-81ED-4DB2-BD59-A6C34878D82A}">
                    <a16:rowId xmlns:a16="http://schemas.microsoft.com/office/drawing/2014/main" val="2580458625"/>
                  </a:ext>
                </a:extLst>
              </a:tr>
              <a:tr h="1811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latin typeface="+mn-lt"/>
                        </a:rPr>
                        <a:t>Identify that animals, including humans, need the right types and amount of nutrition, and that they cannot make their own food; they get nutrition from what they eat.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cs typeface="Arial" panose="020B0604020202020204" pitchFamily="34" charset="0"/>
                        </a:rPr>
                        <a:t>Humans have to get nutrition from what they eat. It is important to have a balanced diet made up of the main food groups, including proteins, carbohydrates, fruit and vegetables, dairy products and alternatives, and fats and spreads. Humans need to stay hydrated by drinking water.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cs typeface="Arial" panose="020B0604020202020204" pitchFamily="34" charset="0"/>
                        </a:rPr>
                        <a:t>Animals, unlike plants which can make their own food, need to eat in order to get the nutrients they need.</a:t>
                      </a:r>
                      <a:br>
                        <a:rPr lang="en-GB" sz="1200" dirty="0">
                          <a:latin typeface="+mn-lt"/>
                          <a:cs typeface="Arial" panose="020B0604020202020204" pitchFamily="34" charset="0"/>
                        </a:rPr>
                      </a:br>
                      <a:r>
                        <a:rPr lang="en-GB" sz="1200" dirty="0">
                          <a:latin typeface="+mn-lt"/>
                          <a:cs typeface="Arial" panose="020B0604020202020204" pitchFamily="34" charset="0"/>
                        </a:rPr>
                        <a:t>Food contains a range of different nutrients – carbohydrates (including sugars), protein, vitamins, minerals,</a:t>
                      </a:r>
                      <a:br>
                        <a:rPr lang="en-GB" sz="1200" dirty="0">
                          <a:latin typeface="+mn-lt"/>
                          <a:cs typeface="Arial" panose="020B0604020202020204" pitchFamily="34" charset="0"/>
                        </a:rPr>
                      </a:br>
                      <a:r>
                        <a:rPr lang="en-GB" sz="1200" dirty="0">
                          <a:latin typeface="+mn-lt"/>
                          <a:cs typeface="Arial" panose="020B0604020202020204" pitchFamily="34" charset="0"/>
                        </a:rPr>
                        <a:t>fats, sugars, water – and fibre that are needed by the body to stay healthy. A piece of food will often provide a range of nutrients.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mn-lt"/>
                        <a:cs typeface="Arial" panose="020B0604020202020204" pitchFamily="34" charset="0"/>
                      </a:endParaRPr>
                    </a:p>
                  </a:txBody>
                  <a:tcPr marL="74295" marR="74295" marT="37148" marB="37148">
                    <a:solidFill>
                      <a:schemeClr val="accent2">
                        <a:lumMod val="40000"/>
                        <a:lumOff val="60000"/>
                      </a:schemeClr>
                    </a:solidFill>
                  </a:tcPr>
                </a:tc>
                <a:extLst>
                  <a:ext uri="{0D108BD9-81ED-4DB2-BD59-A6C34878D82A}">
                    <a16:rowId xmlns:a16="http://schemas.microsoft.com/office/drawing/2014/main" val="3783746581"/>
                  </a:ext>
                </a:extLst>
              </a:tr>
            </a:tbl>
          </a:graphicData>
        </a:graphic>
      </p:graphicFrame>
      <p:sp>
        <p:nvSpPr>
          <p:cNvPr id="6" name="AutoShape 15" descr="Image result for concre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7" descr="Image result for concret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9" descr="Image result for concret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61E9BD68-6F8D-498E-80BB-434ECBEF612B}"/>
              </a:ext>
            </a:extLst>
          </p:cNvPr>
          <p:cNvPicPr>
            <a:picLocks noChangeAspect="1"/>
          </p:cNvPicPr>
          <p:nvPr/>
        </p:nvPicPr>
        <p:blipFill>
          <a:blip r:embed="rId3"/>
          <a:stretch>
            <a:fillRect/>
          </a:stretch>
        </p:blipFill>
        <p:spPr>
          <a:xfrm>
            <a:off x="359653" y="-2667"/>
            <a:ext cx="304801" cy="315403"/>
          </a:xfrm>
          <a:prstGeom prst="rect">
            <a:avLst/>
          </a:prstGeom>
        </p:spPr>
      </p:pic>
    </p:spTree>
    <p:extLst>
      <p:ext uri="{BB962C8B-B14F-4D97-AF65-F5344CB8AC3E}">
        <p14:creationId xmlns:p14="http://schemas.microsoft.com/office/powerpoint/2010/main" val="12451993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5643</TotalTime>
  <Words>837</Words>
  <Application>Microsoft Office PowerPoint</Application>
  <PresentationFormat>A4 Paper (210x297 mm)</PresentationFormat>
  <Paragraphs>78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Year Group 1 and 2   Term Autumn   Topic: Animals Including Humans – Amazing me!  </vt:lpstr>
      <vt:lpstr>Year Group 1 and 2   Term Autumn      Topic: Animals Including Humans – Amazing 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Jill Murphy | Year One | Autumn 2</dc:title>
  <dc:creator>Jon Brunskill</dc:creator>
  <cp:lastModifiedBy>Lisa Davies</cp:lastModifiedBy>
  <cp:revision>139</cp:revision>
  <cp:lastPrinted>2022-03-03T10:05:56Z</cp:lastPrinted>
  <dcterms:created xsi:type="dcterms:W3CDTF">2017-10-15T20:56:30Z</dcterms:created>
  <dcterms:modified xsi:type="dcterms:W3CDTF">2026-08-31T14:42:25Z</dcterms:modified>
</cp:coreProperties>
</file>