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9" r:id="rId1"/>
  </p:sldMasterIdLst>
  <p:notesMasterIdLst>
    <p:notesMasterId r:id="rId4"/>
  </p:notesMasterIdLst>
  <p:sldIdLst>
    <p:sldId id="256" r:id="rId2"/>
    <p:sldId id="257" r:id="rId3"/>
  </p:sldIdLst>
  <p:sldSz cx="9906000" cy="6858000" type="A4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8A528C-76F2-4465-90E9-D156E1A4EF9A}" v="37" dt="2024-01-05T16:38:59.7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279" autoAdjust="0"/>
    <p:restoredTop sz="94627"/>
  </p:normalViewPr>
  <p:slideViewPr>
    <p:cSldViewPr snapToGrid="0" snapToObjects="1">
      <p:cViewPr varScale="1">
        <p:scale>
          <a:sx n="90" d="100"/>
          <a:sy n="90" d="100"/>
        </p:scale>
        <p:origin x="394" y="77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Relationship Id="rId9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1294" tIns="45647" rIns="91294" bIns="45647" numCol="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294" tIns="45647" rIns="91294" bIns="45647" numCol="1" rtlCol="0"/>
          <a:lstStyle>
            <a:lvl1pPr algn="r">
              <a:defRPr sz="1200"/>
            </a:lvl1pPr>
          </a:lstStyle>
          <a:p>
            <a:fld id="{74DA69C8-F84C-2947-85D9-F4E475966ECC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79488" y="1241425"/>
            <a:ext cx="48387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94" tIns="45647" rIns="91294" bIns="45647" numCol="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3"/>
          </a:xfrm>
          <a:prstGeom prst="rect">
            <a:avLst/>
          </a:prstGeom>
        </p:spPr>
        <p:txBody>
          <a:bodyPr vert="horz" lIns="91294" tIns="45647" rIns="91294" bIns="45647" numCol="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585"/>
            <a:ext cx="2945659" cy="498055"/>
          </a:xfrm>
          <a:prstGeom prst="rect">
            <a:avLst/>
          </a:prstGeom>
        </p:spPr>
        <p:txBody>
          <a:bodyPr vert="horz" lIns="91294" tIns="45647" rIns="91294" bIns="45647" numCol="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5"/>
            <a:ext cx="2945659" cy="498055"/>
          </a:xfrm>
          <a:prstGeom prst="rect">
            <a:avLst/>
          </a:prstGeom>
        </p:spPr>
        <p:txBody>
          <a:bodyPr vert="horz" lIns="91294" tIns="45647" rIns="91294" bIns="45647" numCol="1" rtlCol="0" anchor="b"/>
          <a:lstStyle>
            <a:lvl1pPr algn="r">
              <a:defRPr sz="1200"/>
            </a:lvl1pPr>
          </a:lstStyle>
          <a:p>
            <a:fld id="{90C8F01E-995B-8848-96E4-13733EB6A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843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9C5789CE-836E-B042-843F-5605E41F500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283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9C5789CE-836E-B042-843F-5605E41F500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804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numCol="1"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 numCol="1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4027089A-8636-F64C-9D23-B4C3EC8D4BA5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953B47E-519D-9549-9FB6-B83933F17F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4027089A-8636-F64C-9D23-B4C3EC8D4BA5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953B47E-519D-9549-9FB6-B83933F17F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 numCol="1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4027089A-8636-F64C-9D23-B4C3EC8D4BA5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953B47E-519D-9549-9FB6-B83933F17F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4027089A-8636-F64C-9D23-B4C3EC8D4BA5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953B47E-519D-9549-9FB6-B83933F17F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numCol="1"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 numCol="1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4027089A-8636-F64C-9D23-B4C3EC8D4BA5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953B47E-519D-9549-9FB6-B83933F17F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4027089A-8636-F64C-9D23-B4C3EC8D4BA5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953B47E-519D-9549-9FB6-B83933F17F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 numCol="1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numCol="1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numCol="1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4027089A-8636-F64C-9D23-B4C3EC8D4BA5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953B47E-519D-9549-9FB6-B83933F17F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4027089A-8636-F64C-9D23-B4C3EC8D4BA5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953B47E-519D-9549-9FB6-B83933F17F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4027089A-8636-F64C-9D23-B4C3EC8D4BA5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953B47E-519D-9549-9FB6-B83933F17F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numCol="1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 numCol="1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 numCol="1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4027089A-8636-F64C-9D23-B4C3EC8D4BA5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953B47E-519D-9549-9FB6-B83933F17F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numCol="1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numCol="1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 numCol="1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4027089A-8636-F64C-9D23-B4C3EC8D4BA5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953B47E-519D-9549-9FB6-B83933F17F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7089A-8636-F64C-9D23-B4C3EC8D4BA5}" type="datetimeFigureOut">
              <a:rPr lang="en-US" smtClean="0"/>
              <a:t>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53B47E-519D-9549-9FB6-B83933F17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762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3006" y="-104822"/>
            <a:ext cx="7733815" cy="512052"/>
          </a:xfrm>
        </p:spPr>
        <p:txBody>
          <a:bodyPr numCol="1">
            <a:noAutofit/>
          </a:bodyPr>
          <a:lstStyle/>
          <a:p>
            <a:r>
              <a:rPr lang="en-US" sz="1800" b="1" dirty="0"/>
              <a:t>Science - Year Group: 1 / 2  Term: Spring Topic: Animals Including  Humans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7540322"/>
              </p:ext>
            </p:extLst>
          </p:nvPr>
        </p:nvGraphicFramePr>
        <p:xfrm>
          <a:off x="73890" y="521868"/>
          <a:ext cx="2677401" cy="63763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74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1939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Key Vocabulary</a:t>
                      </a: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7930">
                <a:tc>
                  <a:txBody>
                    <a:bodyPr/>
                    <a:lstStyle/>
                    <a:p>
                      <a:r>
                        <a:rPr lang="en-US" sz="1400" b="1" dirty="0"/>
                        <a:t>Amphibian</a:t>
                      </a:r>
                      <a:endParaRPr lang="en-GB" sz="1400" b="1" dirty="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1627">
                <a:tc>
                  <a:txBody>
                    <a:bodyPr/>
                    <a:lstStyle/>
                    <a:p>
                      <a:r>
                        <a:rPr lang="en-US" sz="1400" b="1" dirty="0"/>
                        <a:t>Bird</a:t>
                      </a:r>
                      <a:endParaRPr lang="en-GB" sz="1400" b="1" dirty="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1627">
                <a:tc>
                  <a:txBody>
                    <a:bodyPr/>
                    <a:lstStyle/>
                    <a:p>
                      <a:r>
                        <a:rPr lang="en-US" sz="1400" b="1" dirty="0"/>
                        <a:t>Carnivore </a:t>
                      </a:r>
                      <a:endParaRPr lang="en-GB" sz="1400" b="1" dirty="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9901">
                <a:tc>
                  <a:txBody>
                    <a:bodyPr/>
                    <a:lstStyle/>
                    <a:p>
                      <a:r>
                        <a:rPr lang="en-US" sz="1400" b="1" dirty="0"/>
                        <a:t>Fish </a:t>
                      </a:r>
                      <a:endParaRPr lang="en-GB" sz="1400" b="1" dirty="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16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Herbivore </a:t>
                      </a:r>
                      <a:endParaRPr lang="en-GB" sz="1400" b="1" dirty="0"/>
                    </a:p>
                    <a:p>
                      <a:endParaRPr lang="en-GB" sz="1400" b="1" dirty="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16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Insect </a:t>
                      </a:r>
                      <a:endParaRPr lang="en-GB" sz="1400" b="1" dirty="0"/>
                    </a:p>
                    <a:p>
                      <a:endParaRPr lang="en-GB" sz="1400" b="1" dirty="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2332263478"/>
                  </a:ext>
                </a:extLst>
              </a:tr>
              <a:tr h="297139">
                <a:tc>
                  <a:txBody>
                    <a:bodyPr/>
                    <a:lstStyle/>
                    <a:p>
                      <a:r>
                        <a:rPr lang="en-US" sz="1400" b="1" dirty="0"/>
                        <a:t>Invertebrate</a:t>
                      </a:r>
                    </a:p>
                    <a:p>
                      <a:endParaRPr lang="en-GB" sz="1400" b="1" dirty="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1068278743"/>
                  </a:ext>
                </a:extLst>
              </a:tr>
              <a:tr h="558681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/>
                        <a:t>Mammal </a:t>
                      </a:r>
                      <a:endParaRPr lang="en-GB" sz="1400" b="1" dirty="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1649023274"/>
                  </a:ext>
                </a:extLst>
              </a:tr>
              <a:tr h="5116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/>
                        <a:t>Omnivore</a:t>
                      </a:r>
                    </a:p>
                    <a:p>
                      <a:endParaRPr lang="en-GB" sz="1400" b="1" dirty="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249999076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b="1" dirty="0"/>
                        <a:t>Reptile</a:t>
                      </a:r>
                    </a:p>
                    <a:p>
                      <a:endParaRPr lang="en-US" sz="1050" b="1" dirty="0"/>
                    </a:p>
                    <a:p>
                      <a:endParaRPr lang="en-GB" sz="1050" b="1" dirty="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161937261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b="1" dirty="0"/>
                        <a:t>Vertebrate</a:t>
                      </a:r>
                    </a:p>
                    <a:p>
                      <a:endParaRPr lang="en-GB" sz="1400" b="1" dirty="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3098390873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4791411"/>
              </p:ext>
            </p:extLst>
          </p:nvPr>
        </p:nvGraphicFramePr>
        <p:xfrm>
          <a:off x="2903691" y="407230"/>
          <a:ext cx="6693204" cy="455345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6932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3428">
                <a:tc>
                  <a:txBody>
                    <a:bodyPr/>
                    <a:lstStyle/>
                    <a:p>
                      <a:pPr algn="ctr"/>
                      <a:r>
                        <a:rPr lang="en-GB" altLang="en-GB" dirty="0"/>
                        <a:t>Key Facts</a:t>
                      </a:r>
                    </a:p>
                  </a:txBody>
                  <a:tcPr marL="74295" marR="74295" marT="37148" marB="37148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5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Animals are living things. </a:t>
                      </a:r>
                      <a:endParaRPr lang="en-GB" sz="1200" dirty="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54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Carnivores eat other animals (meat), herbivores eat plants and omnivores eat other animals and plants</a:t>
                      </a:r>
                      <a:endParaRPr lang="en-GB" sz="1200" dirty="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35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Different animal groups have some common body parts, such as eyes and a mouth, and some different body parts, such as fins or wings. </a:t>
                      </a:r>
                      <a:endParaRPr lang="en-GB" sz="1200" dirty="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3507">
                <a:tc>
                  <a:txBody>
                    <a:bodyPr/>
                    <a:lstStyle/>
                    <a:p>
                      <a:r>
                        <a:rPr lang="en-US" sz="1200" dirty="0"/>
                        <a:t>Animals can be sorted and grouped into six main groups: fish, amphibians, reptiles, birds, mammals and invertebrates:</a:t>
                      </a:r>
                      <a:endParaRPr lang="en-GB" sz="1200" dirty="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3507">
                <a:tc>
                  <a:txBody>
                    <a:bodyPr/>
                    <a:lstStyle/>
                    <a:p>
                      <a:r>
                        <a:rPr lang="en-US" sz="1200" dirty="0"/>
                        <a:t>Amphibians are animals, such as a frog, that lives both on land and in water but must produce its eggs in water.</a:t>
                      </a:r>
                      <a:endParaRPr lang="en-GB" sz="1200" dirty="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2576012324"/>
                  </a:ext>
                </a:extLst>
              </a:tr>
              <a:tr h="262769">
                <a:tc>
                  <a:txBody>
                    <a:bodyPr/>
                    <a:lstStyle/>
                    <a:p>
                      <a:r>
                        <a:rPr lang="en-US" sz="1200" dirty="0"/>
                        <a:t>Birds are creatures with feathers and wings, usually able to fly.</a:t>
                      </a:r>
                      <a:endParaRPr lang="en-GB" sz="1200" dirty="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2521486933"/>
                  </a:ext>
                </a:extLst>
              </a:tr>
              <a:tr h="433507">
                <a:tc>
                  <a:txBody>
                    <a:bodyPr/>
                    <a:lstStyle/>
                    <a:p>
                      <a:r>
                        <a:rPr lang="en-US" sz="1200" dirty="0"/>
                        <a:t>Fish are animals that live in water</a:t>
                      </a:r>
                      <a:r>
                        <a:rPr lang="en-US" sz="1200"/>
                        <a:t>, are </a:t>
                      </a:r>
                      <a:r>
                        <a:rPr lang="en-US" sz="1200" dirty="0"/>
                        <a:t>covered with scales, and breathes by taking water in through its mouth.</a:t>
                      </a:r>
                      <a:endParaRPr lang="en-GB" sz="1200" dirty="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1970676510"/>
                  </a:ext>
                </a:extLst>
              </a:tr>
              <a:tr h="291079">
                <a:tc>
                  <a:txBody>
                    <a:bodyPr/>
                    <a:lstStyle/>
                    <a:p>
                      <a:r>
                        <a:rPr lang="en-US" sz="1200" dirty="0"/>
                        <a:t>Invertebrates are animals that do not have a spine.</a:t>
                      </a:r>
                      <a:endParaRPr lang="en-GB" sz="1200" dirty="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1797362282"/>
                  </a:ext>
                </a:extLst>
              </a:tr>
              <a:tr h="433507">
                <a:tc>
                  <a:txBody>
                    <a:bodyPr/>
                    <a:lstStyle/>
                    <a:p>
                      <a:r>
                        <a:rPr lang="en-US" sz="1200" dirty="0"/>
                        <a:t>Mammals are animals of which the female feeds her young on milk from her own body. Most mammals give birth to live young and do not lay eggs.</a:t>
                      </a:r>
                      <a:endParaRPr lang="en-GB" sz="1200" dirty="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1040619813"/>
                  </a:ext>
                </a:extLst>
              </a:tr>
              <a:tr h="2587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Reptiles are animals that produce eggs and use the heat of the sun to keep its blood warm.</a:t>
                      </a:r>
                      <a:endParaRPr lang="en-GB" sz="1200" dirty="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2228336058"/>
                  </a:ext>
                </a:extLst>
              </a:tr>
              <a:tr h="3296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1" dirty="0">
                          <a:solidFill>
                            <a:schemeClr val="bg1"/>
                          </a:solidFill>
                        </a:rPr>
                        <a:t>Examples of Greater Depth Learning</a:t>
                      </a:r>
                    </a:p>
                  </a:txBody>
                  <a:tcPr marL="74295" marR="74295" marT="37148" marB="37148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5392291"/>
                  </a:ext>
                </a:extLst>
              </a:tr>
              <a:tr h="3296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dirty="0"/>
                        <a:t>How do different animal structures help animals, i.e. how do wings help animals fly?</a:t>
                      </a: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1505178663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7A16600-9CE5-7D4D-9238-FE903140D7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0234573"/>
              </p:ext>
            </p:extLst>
          </p:nvPr>
        </p:nvGraphicFramePr>
        <p:xfrm>
          <a:off x="2903691" y="4990902"/>
          <a:ext cx="2677401" cy="182957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677401">
                  <a:extLst>
                    <a:ext uri="{9D8B030D-6E8A-4147-A177-3AD203B41FA5}">
                      <a16:colId xmlns:a16="http://schemas.microsoft.com/office/drawing/2014/main" val="3034729171"/>
                    </a:ext>
                  </a:extLst>
                </a:gridCol>
              </a:tblGrid>
              <a:tr h="323535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Key Questions for the Topic</a:t>
                      </a:r>
                    </a:p>
                  </a:txBody>
                  <a:tcPr marL="74295" marR="74295" marT="37148" marB="37148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6910169"/>
                  </a:ext>
                </a:extLst>
              </a:tr>
              <a:tr h="259112">
                <a:tc>
                  <a:txBody>
                    <a:bodyPr/>
                    <a:lstStyle/>
                    <a:p>
                      <a:r>
                        <a:rPr lang="en-US" sz="1100" dirty="0"/>
                        <a:t>What are the features of different animals?</a:t>
                      </a:r>
                      <a:endParaRPr lang="en-GB" sz="1100" dirty="0"/>
                    </a:p>
                  </a:txBody>
                  <a:tcPr marL="74295" marR="74295" marT="37148" marB="37148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584818"/>
                  </a:ext>
                </a:extLst>
              </a:tr>
              <a:tr h="308156">
                <a:tc>
                  <a:txBody>
                    <a:bodyPr/>
                    <a:lstStyle/>
                    <a:p>
                      <a:r>
                        <a:rPr lang="en-US" sz="1100" dirty="0"/>
                        <a:t>What makes something a living thing?</a:t>
                      </a:r>
                      <a:endParaRPr lang="en-GB" sz="1100" dirty="0"/>
                    </a:p>
                  </a:txBody>
                  <a:tcPr marL="74295" marR="74295" marT="37148" marB="37148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5142700"/>
                  </a:ext>
                </a:extLst>
              </a:tr>
              <a:tr h="270079">
                <a:tc>
                  <a:txBody>
                    <a:bodyPr/>
                    <a:lstStyle/>
                    <a:p>
                      <a:r>
                        <a:rPr lang="en-US" sz="1100" dirty="0"/>
                        <a:t>What do all living things need?</a:t>
                      </a:r>
                      <a:endParaRPr lang="en-GB" sz="1100" dirty="0"/>
                    </a:p>
                  </a:txBody>
                  <a:tcPr marL="74295" marR="74295" marT="37148" marB="37148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4594781"/>
                  </a:ext>
                </a:extLst>
              </a:tr>
              <a:tr h="259112">
                <a:tc>
                  <a:txBody>
                    <a:bodyPr/>
                    <a:lstStyle/>
                    <a:p>
                      <a:r>
                        <a:rPr lang="en-US" sz="1100" dirty="0"/>
                        <a:t>What do different animals eat?</a:t>
                      </a:r>
                      <a:endParaRPr lang="en-GB" sz="1100" dirty="0"/>
                    </a:p>
                  </a:txBody>
                  <a:tcPr marL="74295" marR="74295" marT="37148" marB="37148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8772385"/>
                  </a:ext>
                </a:extLst>
              </a:tr>
              <a:tr h="259112">
                <a:tc>
                  <a:txBody>
                    <a:bodyPr/>
                    <a:lstStyle/>
                    <a:p>
                      <a:r>
                        <a:rPr lang="en-GB" sz="1100" dirty="0"/>
                        <a:t>Which body parts do different groups of animals have?</a:t>
                      </a:r>
                    </a:p>
                  </a:txBody>
                  <a:tcPr marL="74295" marR="74295" marT="37148" marB="37148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8210781"/>
                  </a:ext>
                </a:extLst>
              </a:tr>
            </a:tbl>
          </a:graphicData>
        </a:graphic>
      </p:graphicFrame>
      <p:sp>
        <p:nvSpPr>
          <p:cNvPr id="6" name="AutoShape 15" descr="Image result for concre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AutoShape 17" descr="Image result for concre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AutoShape 19" descr="Image result for concret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" name="Picture 8" descr="A close up of a frog&#10;&#10;Description automatically generated">
            <a:extLst>
              <a:ext uri="{FF2B5EF4-FFF2-40B4-BE49-F238E27FC236}">
                <a16:creationId xmlns:a16="http://schemas.microsoft.com/office/drawing/2014/main" id="{CB3B3598-0E7C-DD8F-01D7-78BCEF80B7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8163" y="1037940"/>
            <a:ext cx="1093128" cy="834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A75620-E851-3A1D-E6C7-92C5CD010E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387" y="2239103"/>
            <a:ext cx="1804635" cy="10672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052CE5C-ECCC-DE33-2D78-70A442D378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252" y="1201594"/>
            <a:ext cx="1267369" cy="12497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BFBBF41-0AF4-AAC5-B543-C264FB1763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3669" y="2710529"/>
            <a:ext cx="1559623" cy="169974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84B0B51-CA32-C0FB-4994-15D1884B38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1404" y="5591258"/>
            <a:ext cx="1405702" cy="140570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F9586FD-37A4-289E-38D2-1FB9AC976E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5710" y="3973039"/>
            <a:ext cx="1875581" cy="1560900"/>
          </a:xfrm>
          <a:prstGeom prst="rect">
            <a:avLst/>
          </a:prstGeom>
        </p:spPr>
      </p:pic>
      <p:pic>
        <p:nvPicPr>
          <p:cNvPr id="12" name="Picture 11" descr="A logo of a school&#10;&#10;AI-generated content may be incorrect.">
            <a:extLst>
              <a:ext uri="{FF2B5EF4-FFF2-40B4-BE49-F238E27FC236}">
                <a16:creationId xmlns:a16="http://schemas.microsoft.com/office/drawing/2014/main" id="{5A80541C-025B-348B-DEB6-14818389D1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2053" y="7937"/>
            <a:ext cx="445960" cy="4196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BB6E1C-153F-299B-BA54-798D9E4915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47492" y="0"/>
            <a:ext cx="445047" cy="420660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3DF48C5-E84D-E2BC-4C51-3BCE356C08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7497870"/>
              </p:ext>
            </p:extLst>
          </p:nvPr>
        </p:nvGraphicFramePr>
        <p:xfrm>
          <a:off x="5604933" y="4990902"/>
          <a:ext cx="4227177" cy="171990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227177">
                  <a:extLst>
                    <a:ext uri="{9D8B030D-6E8A-4147-A177-3AD203B41FA5}">
                      <a16:colId xmlns:a16="http://schemas.microsoft.com/office/drawing/2014/main" val="3034729171"/>
                    </a:ext>
                  </a:extLst>
                </a:gridCol>
              </a:tblGrid>
              <a:tr h="323535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Spirituality</a:t>
                      </a:r>
                    </a:p>
                  </a:txBody>
                  <a:tcPr marL="74295" marR="74295" marT="37148" marB="37148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6910169"/>
                  </a:ext>
                </a:extLst>
              </a:tr>
              <a:tr h="259112">
                <a:tc>
                  <a:txBody>
                    <a:bodyPr/>
                    <a:lstStyle/>
                    <a:p>
                      <a:r>
                        <a:rPr lang="en-GB" sz="1100" dirty="0"/>
                        <a:t>Window moments - Learning about the diversity of animals across the world encourages us to experience awe and wonder at the variety of life. </a:t>
                      </a:r>
                    </a:p>
                  </a:txBody>
                  <a:tcPr marL="74295" marR="74295" marT="37148" marB="37148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584818"/>
                  </a:ext>
                </a:extLst>
              </a:tr>
              <a:tr h="308156">
                <a:tc>
                  <a:txBody>
                    <a:bodyPr/>
                    <a:lstStyle/>
                    <a:p>
                      <a:r>
                        <a:rPr lang="en-GB" sz="1100" dirty="0"/>
                        <a:t>Mirror moments - Talking about animals in their local environment helps us feel connected to the world and our place within it.</a:t>
                      </a:r>
                    </a:p>
                  </a:txBody>
                  <a:tcPr marL="74295" marR="74295" marT="37148" marB="37148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5142700"/>
                  </a:ext>
                </a:extLst>
              </a:tr>
              <a:tr h="270079">
                <a:tc>
                  <a:txBody>
                    <a:bodyPr/>
                    <a:lstStyle/>
                    <a:p>
                      <a:r>
                        <a:rPr lang="en-GB" sz="1100" dirty="0"/>
                        <a:t>Door moments - Learning about endangered animals makes us think about caring for creation and making thoughtful choices to protect life</a:t>
                      </a:r>
                    </a:p>
                  </a:txBody>
                  <a:tcPr marL="74295" marR="74295" marT="37148" marB="37148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45947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089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9545" y="47193"/>
            <a:ext cx="7429500" cy="273090"/>
          </a:xfrm>
        </p:spPr>
        <p:txBody>
          <a:bodyPr numCol="1">
            <a:noAutofit/>
          </a:bodyPr>
          <a:lstStyle/>
          <a:p>
            <a:r>
              <a:rPr lang="en-GB" sz="1800" b="1" dirty="0"/>
              <a:t>Science - Year Group: 1 / 2    Term: Spring   Topic: Animals Including Humans</a:t>
            </a:r>
            <a:endParaRPr lang="en-US" sz="1800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7477837"/>
              </p:ext>
            </p:extLst>
          </p:nvPr>
        </p:nvGraphicFramePr>
        <p:xfrm>
          <a:off x="155575" y="408763"/>
          <a:ext cx="3028300" cy="30327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8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242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Prior Vocabulary </a:t>
                      </a: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586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+mn-lt"/>
                          <a:cs typeface="Arial" panose="020B0604020202020204" pitchFamily="34" charset="0"/>
                        </a:rPr>
                        <a:t>Habitat </a:t>
                      </a:r>
                      <a:endParaRPr lang="en-GB" sz="2000" b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586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+mn-lt"/>
                          <a:cs typeface="Arial" panose="020B0604020202020204" pitchFamily="34" charset="0"/>
                        </a:rPr>
                        <a:t>Young</a:t>
                      </a:r>
                      <a:endParaRPr lang="en-GB" sz="2000" b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11178042"/>
                  </a:ext>
                </a:extLst>
              </a:tr>
              <a:tr h="144586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+mn-lt"/>
                          <a:cs typeface="Arial" panose="020B0604020202020204" pitchFamily="34" charset="0"/>
                        </a:rPr>
                        <a:t>Character</a:t>
                      </a:r>
                      <a:endParaRPr lang="en-GB" sz="2000" b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1642164226"/>
                  </a:ext>
                </a:extLst>
              </a:tr>
              <a:tr h="144586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+mn-lt"/>
                          <a:cs typeface="Arial" panose="020B0604020202020204" pitchFamily="34" charset="0"/>
                        </a:rPr>
                        <a:t>Nocturnal</a:t>
                      </a:r>
                      <a:endParaRPr lang="en-GB" sz="2000" b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511452065"/>
                  </a:ext>
                </a:extLst>
              </a:tr>
              <a:tr h="144586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+mn-lt"/>
                          <a:cs typeface="Arial" panose="020B0604020202020204" pitchFamily="34" charset="0"/>
                        </a:rPr>
                        <a:t>Predator</a:t>
                      </a:r>
                      <a:endParaRPr lang="en-GB" sz="2000" b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139197570"/>
                  </a:ext>
                </a:extLst>
              </a:tr>
              <a:tr h="144586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+mn-lt"/>
                          <a:cs typeface="Arial" panose="020B0604020202020204" pitchFamily="34" charset="0"/>
                        </a:rPr>
                        <a:t>Camouflage </a:t>
                      </a:r>
                      <a:endParaRPr lang="en-GB" sz="2000" b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4097593470"/>
                  </a:ext>
                </a:extLst>
              </a:tr>
              <a:tr h="144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latin typeface="+mn-lt"/>
                          <a:cs typeface="Arial" panose="020B0604020202020204" pitchFamily="34" charset="0"/>
                        </a:rPr>
                        <a:t>Life cycle </a:t>
                      </a:r>
                      <a:endParaRPr lang="en-GB" sz="2000" b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1462286351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4612352"/>
              </p:ext>
            </p:extLst>
          </p:nvPr>
        </p:nvGraphicFramePr>
        <p:xfrm>
          <a:off x="3365485" y="428808"/>
          <a:ext cx="2932432" cy="523887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324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1730">
                <a:tc>
                  <a:txBody>
                    <a:bodyPr/>
                    <a:lstStyle/>
                    <a:p>
                      <a:pPr algn="ctr"/>
                      <a:r>
                        <a:rPr lang="en-US" altLang="en-GB" sz="2000" dirty="0"/>
                        <a:t>Prior Knowledge</a:t>
                      </a:r>
                      <a:endParaRPr lang="en-GB" altLang="en-GB" sz="2000" dirty="0"/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719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buFont typeface="Symbol" panose="05050102010706020507" pitchFamily="18" charset="2"/>
                        <a:buNone/>
                      </a:pPr>
                      <a:r>
                        <a:rPr lang="en-GB" sz="16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dirty="0"/>
                        <a:t>Animals and humans are living things. Live young have different names Live young examples to be covered: Humans - babies, Whale - calf, Pig - piglet, Horse – foal , Elephant - calf, Common pet examples (dog - puppies, cat – kittens, rabbit – kit, guinea pig – pup).</a:t>
                      </a:r>
                      <a:endParaRPr lang="en-GB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48027827"/>
                  </a:ext>
                </a:extLst>
              </a:tr>
              <a:tr h="1571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/>
                        <a:defRPr/>
                      </a:pPr>
                      <a:r>
                        <a:rPr lang="en-GB" sz="16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/>
                        <a:t>Humans can eat plants and meat. </a:t>
                      </a:r>
                      <a:endParaRPr lang="en-GB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71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/>
                        <a:defRPr/>
                      </a:pPr>
                      <a:r>
                        <a:rPr lang="en-US" sz="1600" dirty="0"/>
                        <a:t>Animals need to eat different types of food to survive. </a:t>
                      </a:r>
                      <a:endParaRPr lang="en-GB" sz="16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719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buFont typeface="Symbol" panose="05050102010706020507" pitchFamily="18" charset="2"/>
                        <a:buNone/>
                      </a:pPr>
                      <a:r>
                        <a:rPr lang="en-US" sz="1600" dirty="0"/>
                        <a:t>Some animals are awake at night and sleep during the day. These are nocturnal animals.</a:t>
                      </a:r>
                      <a:endParaRPr lang="en-GB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07509847"/>
                  </a:ext>
                </a:extLst>
              </a:tr>
              <a:tr h="1571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Human beings have a responsibility to care for the animals on the planet.</a:t>
                      </a:r>
                      <a:endParaRPr lang="en-GB" sz="1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7A16600-9CE5-7D4D-9238-FE903140D7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9588505"/>
              </p:ext>
            </p:extLst>
          </p:nvPr>
        </p:nvGraphicFramePr>
        <p:xfrm>
          <a:off x="6419554" y="413276"/>
          <a:ext cx="3126557" cy="418699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126557">
                  <a:extLst>
                    <a:ext uri="{9D8B030D-6E8A-4147-A177-3AD203B41FA5}">
                      <a16:colId xmlns:a16="http://schemas.microsoft.com/office/drawing/2014/main" val="771789285"/>
                    </a:ext>
                  </a:extLst>
                </a:gridCol>
              </a:tblGrid>
              <a:tr h="42460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Future Learning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6910169"/>
                  </a:ext>
                </a:extLst>
              </a:tr>
              <a:tr h="202503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>
                          <a:latin typeface="+mn-lt"/>
                          <a:cs typeface="Arial" panose="020B0604020202020204" pitchFamily="34" charset="0"/>
                        </a:rPr>
                        <a:t>KS2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 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Identify that animals, including humans, need the right types and amount of nutrition, and that they cannot make their own food; they get nutrition from</a:t>
                      </a:r>
                      <a:endParaRPr lang="en-GB" sz="1600" b="1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3746581"/>
                  </a:ext>
                </a:extLst>
              </a:tr>
              <a:tr h="1959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Identify that humans and some other animals have skeletons and muscles for support, protection and movement what they eat.</a:t>
                      </a:r>
                      <a:endParaRPr lang="en-GB" sz="180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7841048"/>
                  </a:ext>
                </a:extLst>
              </a:tr>
            </a:tbl>
          </a:graphicData>
        </a:graphic>
      </p:graphicFrame>
      <p:sp>
        <p:nvSpPr>
          <p:cNvPr id="6" name="AutoShape 15" descr="Image result for concre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AutoShape 17" descr="Image result for concre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AutoShape 19" descr="Image result for concret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585B5AE-C2A2-0889-C736-497979A103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805" y="3518096"/>
            <a:ext cx="1751680" cy="17516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3BD27D-56BF-13C6-6321-05F7DC77C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87" y="4722902"/>
            <a:ext cx="1633829" cy="16338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29697F-F84E-BE1F-638D-7EA86D31CA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905" y="15483"/>
            <a:ext cx="322470" cy="304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BEBB4D-F65A-E828-9639-550AA0B193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4257" y="23950"/>
            <a:ext cx="323116" cy="3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1993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17296</TotalTime>
  <Words>556</Words>
  <Application>Microsoft Office PowerPoint</Application>
  <PresentationFormat>A4 Paper (210x297 mm)</PresentationFormat>
  <Paragraphs>57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Symbol</vt:lpstr>
      <vt:lpstr>Office Theme</vt:lpstr>
      <vt:lpstr>Science - Year Group: 1 / 2  Term: Spring Topic: Animals Including  Humans</vt:lpstr>
      <vt:lpstr>Science - Year Group: 1 / 2    Term: Spring   Topic: Animals Including Humans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Jill Murphy | Year One | Autumn 2</dc:title>
  <dc:creator>Jon Brunskill</dc:creator>
  <cp:lastModifiedBy>Lisa Davies</cp:lastModifiedBy>
  <cp:revision>103</cp:revision>
  <cp:lastPrinted>2023-07-25T10:25:09Z</cp:lastPrinted>
  <dcterms:created xsi:type="dcterms:W3CDTF">2017-10-15T20:56:30Z</dcterms:created>
  <dcterms:modified xsi:type="dcterms:W3CDTF">2026-01-03T12:42:19Z</dcterms:modified>
</cp:coreProperties>
</file>