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79" autoAdjust="0"/>
    <p:restoredTop sz="94627"/>
  </p:normalViewPr>
  <p:slideViewPr>
    <p:cSldViewPr snapToGrid="0" snapToObjects="1">
      <p:cViewPr varScale="1">
        <p:scale>
          <a:sx n="63" d="100"/>
          <a:sy n="63" d="100"/>
        </p:scale>
        <p:origin x="592" y="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294" tIns="45647" rIns="91294" bIns="45647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294" tIns="45647" rIns="91294" bIns="45647" numCol="1" rtlCol="0"/>
          <a:lstStyle>
            <a:lvl1pPr algn="r">
              <a:defRPr sz="1200"/>
            </a:lvl1pPr>
          </a:lstStyle>
          <a:p>
            <a:fld id="{74DA69C8-F84C-2947-85D9-F4E475966EC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94" tIns="45647" rIns="91294" bIns="45647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numCol="1" rtlCol="0" anchor="b"/>
          <a:lstStyle>
            <a:lvl1pPr algn="r">
              <a:defRPr sz="1200"/>
            </a:lvl1pPr>
          </a:lstStyle>
          <a:p>
            <a:fld id="{90C8F01E-995B-8848-96E4-13733EB6A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4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83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0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089A-8636-F64C-9D23-B4C3EC8D4BA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6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9545" y="47193"/>
            <a:ext cx="7429500" cy="273090"/>
          </a:xfrm>
        </p:spPr>
        <p:txBody>
          <a:bodyPr numCol="1">
            <a:noAutofit/>
          </a:bodyPr>
          <a:lstStyle/>
          <a:p>
            <a:r>
              <a:rPr lang="en-US" sz="1800" b="1" dirty="0"/>
              <a:t>Science  -  Year Group: 1 / 2    Term: Spring  Topic: Materials –Exploring Changes	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18323"/>
              </p:ext>
            </p:extLst>
          </p:nvPr>
        </p:nvGraphicFramePr>
        <p:xfrm>
          <a:off x="132080" y="331956"/>
          <a:ext cx="3330311" cy="635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39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Key Vocabulary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b="1" dirty="0"/>
                        <a:t>Materials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Substances or things that something is made from (e.g., wood, plastic, metal, fabric).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223">
                <a:tc>
                  <a:txBody>
                    <a:bodyPr/>
                    <a:lstStyle/>
                    <a:p>
                      <a:r>
                        <a:rPr lang="en-GB" sz="1400" b="1" dirty="0"/>
                        <a:t>Change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To make something different from its original form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742">
                <a:tc>
                  <a:txBody>
                    <a:bodyPr/>
                    <a:lstStyle/>
                    <a:p>
                      <a:r>
                        <a:rPr lang="en-GB" sz="1400" b="1" dirty="0"/>
                        <a:t>Solid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A state of matter where the material has a fixed shape and volume (e.g., ice, metal).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68278743"/>
                  </a:ext>
                </a:extLst>
              </a:tr>
              <a:tr h="122223">
                <a:tc>
                  <a:txBody>
                    <a:bodyPr/>
                    <a:lstStyle/>
                    <a:p>
                      <a:r>
                        <a:rPr lang="en-GB" sz="1400" b="1" dirty="0"/>
                        <a:t>Liquid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A state of matter that has a fixed volume but no fixed shape, taking the shape of its container (e.g., water, milk).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598875756"/>
                  </a:ext>
                </a:extLst>
              </a:tr>
              <a:tr h="122223">
                <a:tc>
                  <a:txBody>
                    <a:bodyPr/>
                    <a:lstStyle/>
                    <a:p>
                      <a:r>
                        <a:rPr lang="en-GB" sz="1400" b="1" dirty="0"/>
                        <a:t>Gas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A state of matter that has neither a fixed shape nor a fixed volume (e.g., air, steam).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138934269"/>
                  </a:ext>
                </a:extLst>
              </a:tr>
              <a:tr h="215903">
                <a:tc>
                  <a:txBody>
                    <a:bodyPr/>
                    <a:lstStyle/>
                    <a:p>
                      <a:r>
                        <a:rPr lang="en-GB" sz="1400" b="1" dirty="0"/>
                        <a:t>Reversible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 change that can be undone, where the material returns to its original state.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81386946"/>
                  </a:ext>
                </a:extLst>
              </a:tr>
              <a:tr h="215903">
                <a:tc>
                  <a:txBody>
                    <a:bodyPr/>
                    <a:lstStyle/>
                    <a:p>
                      <a:r>
                        <a:rPr lang="en-GB" sz="1400" b="1" dirty="0"/>
                        <a:t>Irreversible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 change that cannot be undone, where the material cannot return to its original form.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210441226"/>
                  </a:ext>
                </a:extLst>
              </a:tr>
              <a:tr h="169063">
                <a:tc>
                  <a:txBody>
                    <a:bodyPr/>
                    <a:lstStyle/>
                    <a:p>
                      <a:r>
                        <a:rPr lang="en-GB" sz="1400" b="1" dirty="0"/>
                        <a:t>Sustainable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To make sure things we need are available in the future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672160303"/>
                  </a:ext>
                </a:extLst>
              </a:tr>
              <a:tr h="169063">
                <a:tc>
                  <a:txBody>
                    <a:bodyPr/>
                    <a:lstStyle/>
                    <a:p>
                      <a:r>
                        <a:rPr lang="en-GB" sz="1400" b="1" dirty="0"/>
                        <a:t>Recyclable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Able to be used in some form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054081584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0" y="320283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258156"/>
              </p:ext>
            </p:extLst>
          </p:nvPr>
        </p:nvGraphicFramePr>
        <p:xfrm>
          <a:off x="3595955" y="332189"/>
          <a:ext cx="3483890" cy="42805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83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017">
                <a:tc>
                  <a:txBody>
                    <a:bodyPr/>
                    <a:lstStyle/>
                    <a:p>
                      <a:pPr algn="ctr"/>
                      <a:r>
                        <a:rPr lang="en-GB" altLang="en-GB" sz="2000" dirty="0">
                          <a:latin typeface="+mn-lt"/>
                        </a:rPr>
                        <a:t>Sticky Knowledge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</a:rPr>
                        <a:t>Some changes can be reversed and some are irreversible.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5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material's physical properties make it suitable for particular purposes, such as glass for windows and brick for building walls.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1916700"/>
                  </a:ext>
                </a:extLst>
              </a:tr>
              <a:tr h="1385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objects float and others sink. Objects that float are typically light or hollow.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509847"/>
                  </a:ext>
                </a:extLst>
              </a:tr>
              <a:tr h="1385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materials can be recycled so they are used for different purposes.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0676510"/>
                  </a:ext>
                </a:extLst>
              </a:tr>
              <a:tr h="1385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Many materials are used for more than one purpose, such as metal for cutlery and cars.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7362282"/>
                  </a:ext>
                </a:extLst>
              </a:tr>
              <a:tr h="138519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Materials can be solid (ice), liquid (water) or gas (steam).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189821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7A16600-9CE5-7D4D-9238-FE903140D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678374"/>
              </p:ext>
            </p:extLst>
          </p:nvPr>
        </p:nvGraphicFramePr>
        <p:xfrm>
          <a:off x="7048072" y="333290"/>
          <a:ext cx="2818739" cy="29451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18739">
                  <a:extLst>
                    <a:ext uri="{9D8B030D-6E8A-4147-A177-3AD203B41FA5}">
                      <a16:colId xmlns:a16="http://schemas.microsoft.com/office/drawing/2014/main" val="3034729171"/>
                    </a:ext>
                  </a:extLst>
                </a:gridCol>
              </a:tblGrid>
              <a:tr h="3267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Key Questions</a:t>
                      </a:r>
                    </a:p>
                  </a:txBody>
                  <a:tcPr marL="74295" marR="74295" marT="37148" marB="37148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910169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r>
                        <a:rPr lang="en-GB" sz="1600" dirty="0"/>
                        <a:t>How do different materials change?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701748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r>
                        <a:rPr lang="en-GB" sz="1600" dirty="0"/>
                        <a:t>Which changes are reversible?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721669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r>
                        <a:rPr lang="en-GB" sz="1600" dirty="0"/>
                        <a:t>What causes materials to change?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240483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r>
                        <a:rPr lang="en-GB" sz="1600" dirty="0"/>
                        <a:t>What are the different states of matter?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316888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r>
                        <a:rPr lang="en-GB" sz="1600" dirty="0"/>
                        <a:t>What materials are best for different jobs?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455446"/>
                  </a:ext>
                </a:extLst>
              </a:tr>
            </a:tbl>
          </a:graphicData>
        </a:graphic>
      </p:graphicFrame>
      <p:sp>
        <p:nvSpPr>
          <p:cNvPr id="6" name="AutoShape 15" descr="Image result for concre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7" descr="Image result for concre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9" descr="Image result for concre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8FCBD3-486A-480E-B938-47B0A177E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613" y="4768711"/>
            <a:ext cx="1822396" cy="145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9877BD-E610-4F0E-B478-61EF37CC4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231" y="5299972"/>
            <a:ext cx="2074896" cy="13832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2D45FE-7CA9-40D6-A97E-A26127325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409" y="3429000"/>
            <a:ext cx="2615900" cy="174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9545" y="47193"/>
            <a:ext cx="7429500" cy="273090"/>
          </a:xfrm>
        </p:spPr>
        <p:txBody>
          <a:bodyPr numCol="1">
            <a:noAutofit/>
          </a:bodyPr>
          <a:lstStyle/>
          <a:p>
            <a:r>
              <a:rPr lang="en-GB" sz="1800" b="1" dirty="0"/>
              <a:t>Science - Year Group: 1 / 2    Term: Spring   Topic: Materials – Exploring Changes </a:t>
            </a:r>
            <a:endParaRPr lang="en-US" sz="1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459233"/>
              </p:ext>
            </p:extLst>
          </p:nvPr>
        </p:nvGraphicFramePr>
        <p:xfrm>
          <a:off x="0" y="408763"/>
          <a:ext cx="3365485" cy="6296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42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Prior Vocabulary 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5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Hard</a:t>
                      </a:r>
                      <a:r>
                        <a:rPr lang="en-GB" sz="1600" dirty="0"/>
                        <a:t>  </a:t>
                      </a:r>
                      <a:endParaRPr lang="en-GB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+mn-lt"/>
                          <a:cs typeface="Arial" panose="020B0604020202020204" pitchFamily="34" charset="0"/>
                        </a:rPr>
                        <a:t>Something tough or solid.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586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+mn-lt"/>
                          <a:cs typeface="Arial" panose="020B0604020202020204" pitchFamily="34" charset="0"/>
                        </a:rPr>
                        <a:t>Soft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+mn-lt"/>
                          <a:cs typeface="Arial" panose="020B0604020202020204" pitchFamily="34" charset="0"/>
                        </a:rPr>
                        <a:t>Something not hard.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406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+mn-lt"/>
                          <a:cs typeface="Arial" panose="020B0604020202020204" pitchFamily="34" charset="0"/>
                        </a:rPr>
                        <a:t>Smooth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+mn-lt"/>
                          <a:cs typeface="Arial" panose="020B0604020202020204" pitchFamily="34" charset="0"/>
                        </a:rPr>
                        <a:t>Something not bumpy.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811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+mn-lt"/>
                          <a:cs typeface="Arial" panose="020B0604020202020204" pitchFamily="34" charset="0"/>
                        </a:rPr>
                        <a:t>Bumpy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400" b="0" baseline="0" dirty="0">
                          <a:latin typeface="+mn-lt"/>
                          <a:cs typeface="Arial" panose="020B0604020202020204" pitchFamily="34" charset="0"/>
                        </a:rPr>
                        <a:t>Something with lots of bumps.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586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+mn-lt"/>
                          <a:cs typeface="Arial" panose="020B0604020202020204" pitchFamily="34" charset="0"/>
                        </a:rPr>
                        <a:t>Wood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+mn-lt"/>
                          <a:cs typeface="Arial" panose="020B0604020202020204" pitchFamily="34" charset="0"/>
                        </a:rPr>
                        <a:t>A material that comes from trees.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96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+mn-lt"/>
                          <a:cs typeface="Arial" panose="020B0604020202020204" pitchFamily="34" charset="0"/>
                        </a:rPr>
                        <a:t>Metal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+mn-lt"/>
                          <a:cs typeface="Arial" panose="020B0604020202020204" pitchFamily="34" charset="0"/>
                        </a:rPr>
                        <a:t>A material that is hard and shiny.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332263478"/>
                  </a:ext>
                </a:extLst>
              </a:tr>
              <a:tr h="244788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+mn-lt"/>
                          <a:cs typeface="Arial" panose="020B0604020202020204" pitchFamily="34" charset="0"/>
                        </a:rPr>
                        <a:t>Plastic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+mn-lt"/>
                          <a:cs typeface="Arial" panose="020B0604020202020204" pitchFamily="34" charset="0"/>
                        </a:rPr>
                        <a:t>A manmade material made from oil.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68278743"/>
                  </a:ext>
                </a:extLst>
              </a:tr>
              <a:tr h="199996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+mn-lt"/>
                          <a:cs typeface="Arial" panose="020B0604020202020204" pitchFamily="34" charset="0"/>
                        </a:rPr>
                        <a:t>Material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+mn-lt"/>
                          <a:cs typeface="Arial" panose="020B0604020202020204" pitchFamily="34" charset="0"/>
                        </a:rPr>
                        <a:t>What things are made of.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649023274"/>
                  </a:ext>
                </a:extLst>
              </a:tr>
              <a:tr h="3187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+mn-lt"/>
                          <a:cs typeface="Arial" panose="020B0604020202020204" pitchFamily="34" charset="0"/>
                        </a:rPr>
                        <a:t>Heavy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+mn-lt"/>
                          <a:cs typeface="Arial" panose="020B0604020202020204" pitchFamily="34" charset="0"/>
                        </a:rPr>
                        <a:t>Something that weighs a lot.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499990763"/>
                  </a:ext>
                </a:extLst>
              </a:tr>
              <a:tr h="1445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+mn-lt"/>
                          <a:cs typeface="Arial" panose="020B0604020202020204" pitchFamily="34" charset="0"/>
                        </a:rPr>
                        <a:t>Light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+mn-lt"/>
                          <a:cs typeface="Arial" panose="020B0604020202020204" pitchFamily="34" charset="0"/>
                        </a:rPr>
                        <a:t>Something that does not weigh a lot.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619372616"/>
                  </a:ext>
                </a:extLst>
              </a:tr>
              <a:tr h="255406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+mn-lt"/>
                          <a:cs typeface="Arial" panose="020B0604020202020204" pitchFamily="34" charset="0"/>
                        </a:rPr>
                        <a:t>Rough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+mn-lt"/>
                          <a:cs typeface="Arial" panose="020B0604020202020204" pitchFamily="34" charset="0"/>
                        </a:rPr>
                        <a:t>Something not smooth.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81386946"/>
                  </a:ext>
                </a:extLst>
              </a:tr>
              <a:tr h="255406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+mn-lt"/>
                          <a:cs typeface="Arial" panose="020B0604020202020204" pitchFamily="34" charset="0"/>
                        </a:rPr>
                        <a:t>Shiny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+mn-lt"/>
                          <a:cs typeface="Arial" panose="020B0604020202020204" pitchFamily="34" charset="0"/>
                        </a:rPr>
                        <a:t>Something that reflects light.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210441226"/>
                  </a:ext>
                </a:extLst>
              </a:tr>
              <a:tr h="255406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+mn-lt"/>
                          <a:cs typeface="Arial" panose="020B0604020202020204" pitchFamily="34" charset="0"/>
                        </a:rPr>
                        <a:t>Recycle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+mn-lt"/>
                          <a:cs typeface="Arial" panose="020B0604020202020204" pitchFamily="34" charset="0"/>
                        </a:rPr>
                        <a:t>Turning things we don’t need into other things.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71954589"/>
                  </a:ext>
                </a:extLst>
              </a:tr>
              <a:tr h="255406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+mn-lt"/>
                          <a:cs typeface="Arial" panose="020B0604020202020204" pitchFamily="34" charset="0"/>
                        </a:rPr>
                        <a:t>Waterproof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+mn-lt"/>
                          <a:cs typeface="Arial" panose="020B0604020202020204" pitchFamily="34" charset="0"/>
                        </a:rPr>
                        <a:t>Something that doesn’t let water get through.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55044726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0" y="320283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30527"/>
              </p:ext>
            </p:extLst>
          </p:nvPr>
        </p:nvGraphicFramePr>
        <p:xfrm>
          <a:off x="3558525" y="408763"/>
          <a:ext cx="4508515" cy="28546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0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730">
                <a:tc>
                  <a:txBody>
                    <a:bodyPr/>
                    <a:lstStyle/>
                    <a:p>
                      <a:pPr algn="ctr"/>
                      <a:r>
                        <a:rPr lang="en-US" altLang="en-GB" dirty="0"/>
                        <a:t>Prior Knowledge</a:t>
                      </a:r>
                      <a:endParaRPr lang="en-GB" altLang="en-GB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9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600" dirty="0"/>
                        <a:t>Materials have different textures. Some are soft and smooth. Others are hard and bumpy</a:t>
                      </a:r>
                      <a:endParaRPr lang="en-GB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8027827"/>
                  </a:ext>
                </a:extLst>
              </a:tr>
              <a:tr h="15719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600" dirty="0"/>
                        <a:t>Things can grow and change over time.  </a:t>
                      </a:r>
                      <a:endParaRPr lang="en-GB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19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n-GB" sz="1600" dirty="0"/>
                        <a:t>Models can be created using lots of different materials and tools. Some of these materials have had different uses. These materials are recycled. </a:t>
                      </a:r>
                      <a:endParaRPr lang="en-GB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Materials change when cooking. heating and cooling. </a:t>
                      </a:r>
                      <a:endParaRPr lang="en-GB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509847"/>
                  </a:ext>
                </a:extLst>
              </a:tr>
              <a:tr h="157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Things can grow, decay and change over time. </a:t>
                      </a:r>
                      <a:endParaRPr lang="en-GB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Some materials float or sink.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 </a:t>
                      </a:r>
                      <a:endParaRPr lang="en-GB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04137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7A16600-9CE5-7D4D-9238-FE903140D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568207"/>
              </p:ext>
            </p:extLst>
          </p:nvPr>
        </p:nvGraphicFramePr>
        <p:xfrm>
          <a:off x="3558525" y="3728108"/>
          <a:ext cx="5560328" cy="201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60328">
                  <a:extLst>
                    <a:ext uri="{9D8B030D-6E8A-4147-A177-3AD203B41FA5}">
                      <a16:colId xmlns:a16="http://schemas.microsoft.com/office/drawing/2014/main" val="771789285"/>
                    </a:ext>
                  </a:extLst>
                </a:gridCol>
              </a:tblGrid>
              <a:tr h="2986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Future Learning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910169"/>
                  </a:ext>
                </a:extLst>
              </a:tr>
              <a:tr h="181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 3 forces - Compare and group together a variety of everyday materials on the basis of whether they are attracted to a magnet, and identify some magnetic materials.</a:t>
                      </a:r>
                      <a:endParaRPr lang="en-GB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746581"/>
                  </a:ext>
                </a:extLst>
              </a:tr>
              <a:tr h="181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 3 rocks - Recognise that soils are made from rocks and organic matter.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841048"/>
                  </a:ext>
                </a:extLst>
              </a:tr>
            </a:tbl>
          </a:graphicData>
        </a:graphic>
      </p:graphicFrame>
      <p:sp>
        <p:nvSpPr>
          <p:cNvPr id="6" name="AutoShape 15" descr="Image result for concre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7" descr="Image result for concre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9" descr="Image result for concre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199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14821</TotalTime>
  <Words>564</Words>
  <Application>Microsoft Office PowerPoint</Application>
  <PresentationFormat>A4 Paper (210x297 mm)</PresentationFormat>
  <Paragraphs>76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Symbol</vt:lpstr>
      <vt:lpstr>Times New Roman</vt:lpstr>
      <vt:lpstr>Office Theme</vt:lpstr>
      <vt:lpstr>Science  -  Year Group: 1 / 2    Term: Spring  Topic: Materials –Exploring Changes  </vt:lpstr>
      <vt:lpstr>Science - Year Group: 1 / 2    Term: Spring   Topic: Materials – Exploring Changes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Jill Murphy | Year One | Autumn 2</dc:title>
  <dc:creator>Jon Brunskill</dc:creator>
  <cp:lastModifiedBy>Lisa Davies</cp:lastModifiedBy>
  <cp:revision>113</cp:revision>
  <cp:lastPrinted>2023-03-31T10:26:07Z</cp:lastPrinted>
  <dcterms:created xsi:type="dcterms:W3CDTF">2017-10-15T20:56:30Z</dcterms:created>
  <dcterms:modified xsi:type="dcterms:W3CDTF">2025-02-19T20:48:56Z</dcterms:modified>
</cp:coreProperties>
</file>