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9" r:id="rId1"/>
  </p:sldMasterIdLst>
  <p:notesMasterIdLst>
    <p:notesMasterId r:id="rId4"/>
  </p:notesMasterIdLst>
  <p:sldIdLst>
    <p:sldId id="256" r:id="rId2"/>
    <p:sldId id="257" r:id="rId3"/>
  </p:sldIdLst>
  <p:sldSz cx="9906000" cy="6858000" type="A4"/>
  <p:notesSz cx="6875463" cy="965676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97" autoAdjust="0"/>
    <p:restoredTop sz="94627"/>
  </p:normalViewPr>
  <p:slideViewPr>
    <p:cSldViewPr snapToGrid="0" snapToObjects="1">
      <p:cViewPr varScale="1">
        <p:scale>
          <a:sx n="98" d="100"/>
          <a:sy n="98" d="100"/>
        </p:scale>
        <p:origin x="677" y="72"/>
      </p:cViewPr>
      <p:guideLst>
        <p:guide orient="horz" pos="2160"/>
        <p:guide pos="312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2979367" cy="484515"/>
          </a:xfrm>
          <a:prstGeom prst="rect">
            <a:avLst/>
          </a:prstGeom>
        </p:spPr>
        <p:txBody>
          <a:bodyPr vert="horz" lIns="91294" tIns="45647" rIns="91294" bIns="45647" numCol="1" rtlCol="0"/>
          <a:lstStyle>
            <a:lvl1pPr algn="l">
              <a:defRPr sz="1200"/>
            </a:lvl1pPr>
          </a:lstStyle>
          <a:p>
            <a:endParaRPr lang="en-US"/>
          </a:p>
        </p:txBody>
      </p:sp>
      <p:sp>
        <p:nvSpPr>
          <p:cNvPr id="3" name="Date Placeholder 2"/>
          <p:cNvSpPr>
            <a:spLocks noGrp="1"/>
          </p:cNvSpPr>
          <p:nvPr>
            <p:ph type="dt" idx="1"/>
          </p:nvPr>
        </p:nvSpPr>
        <p:spPr>
          <a:xfrm>
            <a:off x="3894505" y="0"/>
            <a:ext cx="2979367" cy="484515"/>
          </a:xfrm>
          <a:prstGeom prst="rect">
            <a:avLst/>
          </a:prstGeom>
        </p:spPr>
        <p:txBody>
          <a:bodyPr vert="horz" lIns="91294" tIns="45647" rIns="91294" bIns="45647" numCol="1" rtlCol="0"/>
          <a:lstStyle>
            <a:lvl1pPr algn="r">
              <a:defRPr sz="1200"/>
            </a:lvl1pPr>
          </a:lstStyle>
          <a:p>
            <a:fld id="{74DA69C8-F84C-2947-85D9-F4E475966ECC}" type="datetimeFigureOut">
              <a:rPr lang="en-US" smtClean="0"/>
              <a:t>9/23/2026</a:t>
            </a:fld>
            <a:endParaRPr lang="en-US"/>
          </a:p>
        </p:txBody>
      </p:sp>
      <p:sp>
        <p:nvSpPr>
          <p:cNvPr id="4" name="Slide Image Placeholder 3"/>
          <p:cNvSpPr>
            <a:spLocks noGrp="1" noRot="1" noChangeAspect="1"/>
          </p:cNvSpPr>
          <p:nvPr>
            <p:ph type="sldImg" idx="2"/>
          </p:nvPr>
        </p:nvSpPr>
        <p:spPr>
          <a:xfrm>
            <a:off x="1084263" y="1208088"/>
            <a:ext cx="4706937" cy="3257550"/>
          </a:xfrm>
          <a:prstGeom prst="rect">
            <a:avLst/>
          </a:prstGeom>
          <a:noFill/>
          <a:ln w="12700">
            <a:solidFill>
              <a:prstClr val="black"/>
            </a:solidFill>
          </a:ln>
        </p:spPr>
        <p:txBody>
          <a:bodyPr vert="horz" lIns="91294" tIns="45647" rIns="91294" bIns="45647" numCol="1" rtlCol="0" anchor="ctr"/>
          <a:lstStyle/>
          <a:p>
            <a:endParaRPr lang="en-US"/>
          </a:p>
        </p:txBody>
      </p:sp>
      <p:sp>
        <p:nvSpPr>
          <p:cNvPr id="5" name="Notes Placeholder 4"/>
          <p:cNvSpPr>
            <a:spLocks noGrp="1"/>
          </p:cNvSpPr>
          <p:nvPr>
            <p:ph type="body" sz="quarter" idx="3"/>
          </p:nvPr>
        </p:nvSpPr>
        <p:spPr>
          <a:xfrm>
            <a:off x="687547" y="4647318"/>
            <a:ext cx="5500370" cy="3802350"/>
          </a:xfrm>
          <a:prstGeom prst="rect">
            <a:avLst/>
          </a:prstGeom>
        </p:spPr>
        <p:txBody>
          <a:bodyPr vert="horz" lIns="91294" tIns="45647" rIns="91294" bIns="45647" numCol="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2" y="9172251"/>
            <a:ext cx="2979367" cy="484514"/>
          </a:xfrm>
          <a:prstGeom prst="rect">
            <a:avLst/>
          </a:prstGeom>
        </p:spPr>
        <p:txBody>
          <a:bodyPr vert="horz" lIns="91294" tIns="45647" rIns="91294" bIns="45647" numCol="1" rtlCol="0" anchor="b"/>
          <a:lstStyle>
            <a:lvl1pPr algn="l">
              <a:defRPr sz="1200"/>
            </a:lvl1pPr>
          </a:lstStyle>
          <a:p>
            <a:endParaRPr lang="en-US"/>
          </a:p>
        </p:txBody>
      </p:sp>
      <p:sp>
        <p:nvSpPr>
          <p:cNvPr id="7" name="Slide Number Placeholder 6"/>
          <p:cNvSpPr>
            <a:spLocks noGrp="1"/>
          </p:cNvSpPr>
          <p:nvPr>
            <p:ph type="sldNum" sz="quarter" idx="5"/>
          </p:nvPr>
        </p:nvSpPr>
        <p:spPr>
          <a:xfrm>
            <a:off x="3894505" y="9172251"/>
            <a:ext cx="2979367" cy="484514"/>
          </a:xfrm>
          <a:prstGeom prst="rect">
            <a:avLst/>
          </a:prstGeom>
        </p:spPr>
        <p:txBody>
          <a:bodyPr vert="horz" lIns="91294" tIns="45647" rIns="91294" bIns="45647" numCol="1" rtlCol="0" anchor="b"/>
          <a:lstStyle>
            <a:lvl1pPr algn="r">
              <a:defRPr sz="1200"/>
            </a:lvl1pPr>
          </a:lstStyle>
          <a:p>
            <a:fld id="{90C8F01E-995B-8848-96E4-13733EB6AADD}" type="slidenum">
              <a:rPr lang="en-US" smtClean="0"/>
              <a:t>‹#›</a:t>
            </a:fld>
            <a:endParaRPr lang="en-US"/>
          </a:p>
        </p:txBody>
      </p:sp>
    </p:spTree>
    <p:extLst>
      <p:ext uri="{BB962C8B-B14F-4D97-AF65-F5344CB8AC3E}">
        <p14:creationId xmlns:p14="http://schemas.microsoft.com/office/powerpoint/2010/main" val="14268436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numCol="1"/>
          <a:lstStyle/>
          <a:p>
            <a:endParaRPr lang="en-US" dirty="0"/>
          </a:p>
        </p:txBody>
      </p:sp>
      <p:sp>
        <p:nvSpPr>
          <p:cNvPr id="4" name="Slide Number Placeholder 3"/>
          <p:cNvSpPr>
            <a:spLocks noGrp="1"/>
          </p:cNvSpPr>
          <p:nvPr>
            <p:ph type="sldNum" sz="quarter" idx="10"/>
          </p:nvPr>
        </p:nvSpPr>
        <p:spPr/>
        <p:txBody>
          <a:bodyPr numCol="1"/>
          <a:lstStyle/>
          <a:p>
            <a:fld id="{9C5789CE-836E-B042-843F-5605E41F5001}" type="slidenum">
              <a:rPr lang="en-US" smtClean="0"/>
              <a:t>1</a:t>
            </a:fld>
            <a:endParaRPr lang="en-US"/>
          </a:p>
        </p:txBody>
      </p:sp>
    </p:spTree>
    <p:extLst>
      <p:ext uri="{BB962C8B-B14F-4D97-AF65-F5344CB8AC3E}">
        <p14:creationId xmlns:p14="http://schemas.microsoft.com/office/powerpoint/2010/main" val="39172839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numCol="1"/>
          <a:lstStyle/>
          <a:p>
            <a:endParaRPr lang="en-US"/>
          </a:p>
        </p:txBody>
      </p:sp>
      <p:sp>
        <p:nvSpPr>
          <p:cNvPr id="4" name="Slide Number Placeholder 3"/>
          <p:cNvSpPr>
            <a:spLocks noGrp="1"/>
          </p:cNvSpPr>
          <p:nvPr>
            <p:ph type="sldNum" sz="quarter" idx="10"/>
          </p:nvPr>
        </p:nvSpPr>
        <p:spPr/>
        <p:txBody>
          <a:bodyPr numCol="1"/>
          <a:lstStyle/>
          <a:p>
            <a:fld id="{9C5789CE-836E-B042-843F-5605E41F5001}" type="slidenum">
              <a:rPr lang="en-US" smtClean="0"/>
              <a:t>2</a:t>
            </a:fld>
            <a:endParaRPr lang="en-US"/>
          </a:p>
        </p:txBody>
      </p:sp>
    </p:spTree>
    <p:extLst>
      <p:ext uri="{BB962C8B-B14F-4D97-AF65-F5344CB8AC3E}">
        <p14:creationId xmlns:p14="http://schemas.microsoft.com/office/powerpoint/2010/main" val="25408044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numCol="1"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238250" y="3602038"/>
            <a:ext cx="7429500" cy="1655762"/>
          </a:xfrm>
        </p:spPr>
        <p:txBody>
          <a:bodyPr numCol="1"/>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numCol="1"/>
          <a:lstStyle/>
          <a:p>
            <a:fld id="{4027089A-8636-F64C-9D23-B4C3EC8D4BA5}" type="datetimeFigureOut">
              <a:rPr lang="en-US" smtClean="0"/>
              <a:t>9/23/2026</a:t>
            </a:fld>
            <a:endParaRPr lang="en-US"/>
          </a:p>
        </p:txBody>
      </p:sp>
      <p:sp>
        <p:nvSpPr>
          <p:cNvPr id="5" name="Footer Placeholder 4"/>
          <p:cNvSpPr>
            <a:spLocks noGrp="1"/>
          </p:cNvSpPr>
          <p:nvPr>
            <p:ph type="ftr" sz="quarter" idx="11"/>
          </p:nvPr>
        </p:nvSpPr>
        <p:spPr/>
        <p:txBody>
          <a:bodyPr numCol="1"/>
          <a:lstStyle/>
          <a:p>
            <a:endParaRPr lang="en-US"/>
          </a:p>
        </p:txBody>
      </p:sp>
      <p:sp>
        <p:nvSpPr>
          <p:cNvPr id="6" name="Slide Number Placeholder 5"/>
          <p:cNvSpPr>
            <a:spLocks noGrp="1"/>
          </p:cNvSpPr>
          <p:nvPr>
            <p:ph type="sldNum" sz="quarter" idx="12"/>
          </p:nvPr>
        </p:nvSpPr>
        <p:spPr/>
        <p:txBody>
          <a:bodyPr numCol="1"/>
          <a:lstStyle/>
          <a:p>
            <a:fld id="{3953B47E-519D-9549-9FB6-B83933F17F08}"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numCol="1"/>
          <a:lstStyle/>
          <a:p>
            <a:r>
              <a:rPr lang="en-US"/>
              <a:t>Click to edit Master title style</a:t>
            </a:r>
            <a:endParaRPr lang="en-US" dirty="0"/>
          </a:p>
        </p:txBody>
      </p:sp>
      <p:sp>
        <p:nvSpPr>
          <p:cNvPr id="3" name="Content Placeholder 2"/>
          <p:cNvSpPr>
            <a:spLocks noGrp="1"/>
          </p:cNvSpPr>
          <p:nvPr>
            <p:ph idx="1"/>
          </p:nvPr>
        </p:nvSpPr>
        <p:spPr/>
        <p:txBody>
          <a:bodyPr numCol="1"/>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numCol="1"/>
          <a:lstStyle/>
          <a:p>
            <a:fld id="{4027089A-8636-F64C-9D23-B4C3EC8D4BA5}" type="datetimeFigureOut">
              <a:rPr lang="en-US" smtClean="0"/>
              <a:t>9/23/2026</a:t>
            </a:fld>
            <a:endParaRPr lang="en-US"/>
          </a:p>
        </p:txBody>
      </p:sp>
      <p:sp>
        <p:nvSpPr>
          <p:cNvPr id="5" name="Footer Placeholder 4"/>
          <p:cNvSpPr>
            <a:spLocks noGrp="1"/>
          </p:cNvSpPr>
          <p:nvPr>
            <p:ph type="ftr" sz="quarter" idx="11"/>
          </p:nvPr>
        </p:nvSpPr>
        <p:spPr/>
        <p:txBody>
          <a:bodyPr numCol="1"/>
          <a:lstStyle/>
          <a:p>
            <a:endParaRPr lang="en-US"/>
          </a:p>
        </p:txBody>
      </p:sp>
      <p:sp>
        <p:nvSpPr>
          <p:cNvPr id="6" name="Slide Number Placeholder 5"/>
          <p:cNvSpPr>
            <a:spLocks noGrp="1"/>
          </p:cNvSpPr>
          <p:nvPr>
            <p:ph type="sldNum" sz="quarter" idx="12"/>
          </p:nvPr>
        </p:nvSpPr>
        <p:spPr/>
        <p:txBody>
          <a:bodyPr numCol="1"/>
          <a:lstStyle/>
          <a:p>
            <a:fld id="{3953B47E-519D-9549-9FB6-B83933F17F08}"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numCol="1"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75879" y="4589465"/>
            <a:ext cx="8543925" cy="1500187"/>
          </a:xfrm>
        </p:spPr>
        <p:txBody>
          <a:bodyPr numCol="1"/>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numCol="1"/>
          <a:lstStyle/>
          <a:p>
            <a:fld id="{4027089A-8636-F64C-9D23-B4C3EC8D4BA5}" type="datetimeFigureOut">
              <a:rPr lang="en-US" smtClean="0"/>
              <a:t>9/23/2026</a:t>
            </a:fld>
            <a:endParaRPr lang="en-US"/>
          </a:p>
        </p:txBody>
      </p:sp>
      <p:sp>
        <p:nvSpPr>
          <p:cNvPr id="5" name="Footer Placeholder 4"/>
          <p:cNvSpPr>
            <a:spLocks noGrp="1"/>
          </p:cNvSpPr>
          <p:nvPr>
            <p:ph type="ftr" sz="quarter" idx="11"/>
          </p:nvPr>
        </p:nvSpPr>
        <p:spPr/>
        <p:txBody>
          <a:bodyPr numCol="1"/>
          <a:lstStyle/>
          <a:p>
            <a:endParaRPr lang="en-US"/>
          </a:p>
        </p:txBody>
      </p:sp>
      <p:sp>
        <p:nvSpPr>
          <p:cNvPr id="6" name="Slide Number Placeholder 5"/>
          <p:cNvSpPr>
            <a:spLocks noGrp="1"/>
          </p:cNvSpPr>
          <p:nvPr>
            <p:ph type="sldNum" sz="quarter" idx="12"/>
          </p:nvPr>
        </p:nvSpPr>
        <p:spPr/>
        <p:txBody>
          <a:bodyPr numCol="1"/>
          <a:lstStyle/>
          <a:p>
            <a:fld id="{3953B47E-519D-9549-9FB6-B83933F17F08}"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numCol="1"/>
          <a:lstStyle/>
          <a:p>
            <a:r>
              <a:rPr lang="en-US"/>
              <a:t>Click to edit Master title style</a:t>
            </a:r>
            <a:endParaRPr lang="en-US" dirty="0"/>
          </a:p>
        </p:txBody>
      </p:sp>
      <p:sp>
        <p:nvSpPr>
          <p:cNvPr id="3" name="Content Placeholder 2"/>
          <p:cNvSpPr>
            <a:spLocks noGrp="1"/>
          </p:cNvSpPr>
          <p:nvPr>
            <p:ph sz="half" idx="1"/>
          </p:nvPr>
        </p:nvSpPr>
        <p:spPr>
          <a:xfrm>
            <a:off x="681038" y="1825625"/>
            <a:ext cx="4210050" cy="4351338"/>
          </a:xfrm>
        </p:spPr>
        <p:txBody>
          <a:bodyPr numCol="1"/>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14913" y="1825625"/>
            <a:ext cx="4210050" cy="4351338"/>
          </a:xfrm>
        </p:spPr>
        <p:txBody>
          <a:bodyPr numCol="1"/>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numCol="1"/>
          <a:lstStyle/>
          <a:p>
            <a:fld id="{4027089A-8636-F64C-9D23-B4C3EC8D4BA5}" type="datetimeFigureOut">
              <a:rPr lang="en-US" smtClean="0"/>
              <a:t>9/23/2026</a:t>
            </a:fld>
            <a:endParaRPr lang="en-US"/>
          </a:p>
        </p:txBody>
      </p:sp>
      <p:sp>
        <p:nvSpPr>
          <p:cNvPr id="6" name="Footer Placeholder 5"/>
          <p:cNvSpPr>
            <a:spLocks noGrp="1"/>
          </p:cNvSpPr>
          <p:nvPr>
            <p:ph type="ftr" sz="quarter" idx="11"/>
          </p:nvPr>
        </p:nvSpPr>
        <p:spPr/>
        <p:txBody>
          <a:bodyPr numCol="1"/>
          <a:lstStyle/>
          <a:p>
            <a:endParaRPr lang="en-US"/>
          </a:p>
        </p:txBody>
      </p:sp>
      <p:sp>
        <p:nvSpPr>
          <p:cNvPr id="7" name="Slide Number Placeholder 6"/>
          <p:cNvSpPr>
            <a:spLocks noGrp="1"/>
          </p:cNvSpPr>
          <p:nvPr>
            <p:ph type="sldNum" sz="quarter" idx="12"/>
          </p:nvPr>
        </p:nvSpPr>
        <p:spPr/>
        <p:txBody>
          <a:bodyPr numCol="1"/>
          <a:lstStyle/>
          <a:p>
            <a:fld id="{3953B47E-519D-9549-9FB6-B83933F17F08}"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numCol="1"/>
          <a:lstStyle/>
          <a:p>
            <a:r>
              <a:rPr lang="en-US"/>
              <a:t>Click to edit Master title style</a:t>
            </a:r>
            <a:endParaRPr lang="en-US" dirty="0"/>
          </a:p>
        </p:txBody>
      </p:sp>
      <p:sp>
        <p:nvSpPr>
          <p:cNvPr id="3" name="Text Placeholder 2"/>
          <p:cNvSpPr>
            <a:spLocks noGrp="1"/>
          </p:cNvSpPr>
          <p:nvPr>
            <p:ph type="body" idx="1"/>
          </p:nvPr>
        </p:nvSpPr>
        <p:spPr>
          <a:xfrm>
            <a:off x="682329" y="1681163"/>
            <a:ext cx="4190702" cy="823912"/>
          </a:xfrm>
        </p:spPr>
        <p:txBody>
          <a:bodyPr numCol="1"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2329" y="2505075"/>
            <a:ext cx="4190702" cy="3684588"/>
          </a:xfrm>
        </p:spPr>
        <p:txBody>
          <a:bodyPr numCol="1"/>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14913" y="1681163"/>
            <a:ext cx="4211340" cy="823912"/>
          </a:xfrm>
        </p:spPr>
        <p:txBody>
          <a:bodyPr numCol="1"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14913" y="2505075"/>
            <a:ext cx="4211340" cy="3684588"/>
          </a:xfrm>
        </p:spPr>
        <p:txBody>
          <a:bodyPr numCol="1"/>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numCol="1"/>
          <a:lstStyle/>
          <a:p>
            <a:fld id="{4027089A-8636-F64C-9D23-B4C3EC8D4BA5}" type="datetimeFigureOut">
              <a:rPr lang="en-US" smtClean="0"/>
              <a:t>9/23/2026</a:t>
            </a:fld>
            <a:endParaRPr lang="en-US"/>
          </a:p>
        </p:txBody>
      </p:sp>
      <p:sp>
        <p:nvSpPr>
          <p:cNvPr id="8" name="Footer Placeholder 7"/>
          <p:cNvSpPr>
            <a:spLocks noGrp="1"/>
          </p:cNvSpPr>
          <p:nvPr>
            <p:ph type="ftr" sz="quarter" idx="11"/>
          </p:nvPr>
        </p:nvSpPr>
        <p:spPr/>
        <p:txBody>
          <a:bodyPr numCol="1"/>
          <a:lstStyle/>
          <a:p>
            <a:endParaRPr lang="en-US"/>
          </a:p>
        </p:txBody>
      </p:sp>
      <p:sp>
        <p:nvSpPr>
          <p:cNvPr id="9" name="Slide Number Placeholder 8"/>
          <p:cNvSpPr>
            <a:spLocks noGrp="1"/>
          </p:cNvSpPr>
          <p:nvPr>
            <p:ph type="sldNum" sz="quarter" idx="12"/>
          </p:nvPr>
        </p:nvSpPr>
        <p:spPr/>
        <p:txBody>
          <a:bodyPr numCol="1"/>
          <a:lstStyle/>
          <a:p>
            <a:fld id="{3953B47E-519D-9549-9FB6-B83933F17F08}"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numCol="1"/>
          <a:lstStyle/>
          <a:p>
            <a:r>
              <a:rPr lang="en-US"/>
              <a:t>Click to edit Master title style</a:t>
            </a:r>
            <a:endParaRPr lang="en-US" dirty="0"/>
          </a:p>
        </p:txBody>
      </p:sp>
      <p:sp>
        <p:nvSpPr>
          <p:cNvPr id="3" name="Date Placeholder 2"/>
          <p:cNvSpPr>
            <a:spLocks noGrp="1"/>
          </p:cNvSpPr>
          <p:nvPr>
            <p:ph type="dt" sz="half" idx="10"/>
          </p:nvPr>
        </p:nvSpPr>
        <p:spPr/>
        <p:txBody>
          <a:bodyPr numCol="1"/>
          <a:lstStyle/>
          <a:p>
            <a:fld id="{4027089A-8636-F64C-9D23-B4C3EC8D4BA5}" type="datetimeFigureOut">
              <a:rPr lang="en-US" smtClean="0"/>
              <a:t>9/23/2026</a:t>
            </a:fld>
            <a:endParaRPr lang="en-US"/>
          </a:p>
        </p:txBody>
      </p:sp>
      <p:sp>
        <p:nvSpPr>
          <p:cNvPr id="4" name="Footer Placeholder 3"/>
          <p:cNvSpPr>
            <a:spLocks noGrp="1"/>
          </p:cNvSpPr>
          <p:nvPr>
            <p:ph type="ftr" sz="quarter" idx="11"/>
          </p:nvPr>
        </p:nvSpPr>
        <p:spPr/>
        <p:txBody>
          <a:bodyPr numCol="1"/>
          <a:lstStyle/>
          <a:p>
            <a:endParaRPr lang="en-US"/>
          </a:p>
        </p:txBody>
      </p:sp>
      <p:sp>
        <p:nvSpPr>
          <p:cNvPr id="5" name="Slide Number Placeholder 4"/>
          <p:cNvSpPr>
            <a:spLocks noGrp="1"/>
          </p:cNvSpPr>
          <p:nvPr>
            <p:ph type="sldNum" sz="quarter" idx="12"/>
          </p:nvPr>
        </p:nvSpPr>
        <p:spPr/>
        <p:txBody>
          <a:bodyPr numCol="1"/>
          <a:lstStyle/>
          <a:p>
            <a:fld id="{3953B47E-519D-9549-9FB6-B83933F17F08}"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numCol="1"/>
          <a:lstStyle/>
          <a:p>
            <a:fld id="{4027089A-8636-F64C-9D23-B4C3EC8D4BA5}" type="datetimeFigureOut">
              <a:rPr lang="en-US" smtClean="0"/>
              <a:t>9/23/2026</a:t>
            </a:fld>
            <a:endParaRPr lang="en-US"/>
          </a:p>
        </p:txBody>
      </p:sp>
      <p:sp>
        <p:nvSpPr>
          <p:cNvPr id="3" name="Footer Placeholder 2"/>
          <p:cNvSpPr>
            <a:spLocks noGrp="1"/>
          </p:cNvSpPr>
          <p:nvPr>
            <p:ph type="ftr" sz="quarter" idx="11"/>
          </p:nvPr>
        </p:nvSpPr>
        <p:spPr/>
        <p:txBody>
          <a:bodyPr numCol="1"/>
          <a:lstStyle/>
          <a:p>
            <a:endParaRPr lang="en-US"/>
          </a:p>
        </p:txBody>
      </p:sp>
      <p:sp>
        <p:nvSpPr>
          <p:cNvPr id="4" name="Slide Number Placeholder 3"/>
          <p:cNvSpPr>
            <a:spLocks noGrp="1"/>
          </p:cNvSpPr>
          <p:nvPr>
            <p:ph type="sldNum" sz="quarter" idx="12"/>
          </p:nvPr>
        </p:nvSpPr>
        <p:spPr/>
        <p:txBody>
          <a:bodyPr numCol="1"/>
          <a:lstStyle/>
          <a:p>
            <a:fld id="{3953B47E-519D-9549-9FB6-B83933F17F08}"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numCol="1"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4211340" y="987427"/>
            <a:ext cx="5014913" cy="4873625"/>
          </a:xfrm>
        </p:spPr>
        <p:txBody>
          <a:bodyPr numCol="1"/>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2328" y="2057400"/>
            <a:ext cx="3194943" cy="3811588"/>
          </a:xfrm>
        </p:spPr>
        <p:txBody>
          <a:bodyPr numCol="1"/>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numCol="1"/>
          <a:lstStyle/>
          <a:p>
            <a:fld id="{4027089A-8636-F64C-9D23-B4C3EC8D4BA5}" type="datetimeFigureOut">
              <a:rPr lang="en-US" smtClean="0"/>
              <a:t>9/23/2026</a:t>
            </a:fld>
            <a:endParaRPr lang="en-US"/>
          </a:p>
        </p:txBody>
      </p:sp>
      <p:sp>
        <p:nvSpPr>
          <p:cNvPr id="6" name="Footer Placeholder 5"/>
          <p:cNvSpPr>
            <a:spLocks noGrp="1"/>
          </p:cNvSpPr>
          <p:nvPr>
            <p:ph type="ftr" sz="quarter" idx="11"/>
          </p:nvPr>
        </p:nvSpPr>
        <p:spPr/>
        <p:txBody>
          <a:bodyPr numCol="1"/>
          <a:lstStyle/>
          <a:p>
            <a:endParaRPr lang="en-US"/>
          </a:p>
        </p:txBody>
      </p:sp>
      <p:sp>
        <p:nvSpPr>
          <p:cNvPr id="7" name="Slide Number Placeholder 6"/>
          <p:cNvSpPr>
            <a:spLocks noGrp="1"/>
          </p:cNvSpPr>
          <p:nvPr>
            <p:ph type="sldNum" sz="quarter" idx="12"/>
          </p:nvPr>
        </p:nvSpPr>
        <p:spPr/>
        <p:txBody>
          <a:bodyPr numCol="1"/>
          <a:lstStyle/>
          <a:p>
            <a:fld id="{3953B47E-519D-9549-9FB6-B83933F17F08}"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numCol="1"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211340" y="987427"/>
            <a:ext cx="5014913" cy="4873625"/>
          </a:xfrm>
        </p:spPr>
        <p:txBody>
          <a:bodyPr numCol="1"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682328" y="2057400"/>
            <a:ext cx="3194943" cy="3811588"/>
          </a:xfrm>
        </p:spPr>
        <p:txBody>
          <a:bodyPr numCol="1"/>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numCol="1"/>
          <a:lstStyle/>
          <a:p>
            <a:fld id="{4027089A-8636-F64C-9D23-B4C3EC8D4BA5}" type="datetimeFigureOut">
              <a:rPr lang="en-US" smtClean="0"/>
              <a:t>9/23/2026</a:t>
            </a:fld>
            <a:endParaRPr lang="en-US"/>
          </a:p>
        </p:txBody>
      </p:sp>
      <p:sp>
        <p:nvSpPr>
          <p:cNvPr id="6" name="Footer Placeholder 5"/>
          <p:cNvSpPr>
            <a:spLocks noGrp="1"/>
          </p:cNvSpPr>
          <p:nvPr>
            <p:ph type="ftr" sz="quarter" idx="11"/>
          </p:nvPr>
        </p:nvSpPr>
        <p:spPr/>
        <p:txBody>
          <a:bodyPr numCol="1"/>
          <a:lstStyle/>
          <a:p>
            <a:endParaRPr lang="en-US"/>
          </a:p>
        </p:txBody>
      </p:sp>
      <p:sp>
        <p:nvSpPr>
          <p:cNvPr id="7" name="Slide Number Placeholder 6"/>
          <p:cNvSpPr>
            <a:spLocks noGrp="1"/>
          </p:cNvSpPr>
          <p:nvPr>
            <p:ph type="sldNum" sz="quarter" idx="12"/>
          </p:nvPr>
        </p:nvSpPr>
        <p:spPr/>
        <p:txBody>
          <a:bodyPr numCol="1"/>
          <a:lstStyle/>
          <a:p>
            <a:fld id="{3953B47E-519D-9549-9FB6-B83933F17F08}"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numCol="1"/>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numCol="1"/>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numCol="1"/>
          <a:lstStyle/>
          <a:p>
            <a:fld id="{4027089A-8636-F64C-9D23-B4C3EC8D4BA5}" type="datetimeFigureOut">
              <a:rPr lang="en-US" smtClean="0"/>
              <a:t>9/23/2026</a:t>
            </a:fld>
            <a:endParaRPr lang="en-US"/>
          </a:p>
        </p:txBody>
      </p:sp>
      <p:sp>
        <p:nvSpPr>
          <p:cNvPr id="5" name="Footer Placeholder 4"/>
          <p:cNvSpPr>
            <a:spLocks noGrp="1"/>
          </p:cNvSpPr>
          <p:nvPr>
            <p:ph type="ftr" sz="quarter" idx="11"/>
          </p:nvPr>
        </p:nvSpPr>
        <p:spPr/>
        <p:txBody>
          <a:bodyPr numCol="1"/>
          <a:lstStyle/>
          <a:p>
            <a:endParaRPr lang="en-US"/>
          </a:p>
        </p:txBody>
      </p:sp>
      <p:sp>
        <p:nvSpPr>
          <p:cNvPr id="6" name="Slide Number Placeholder 5"/>
          <p:cNvSpPr>
            <a:spLocks noGrp="1"/>
          </p:cNvSpPr>
          <p:nvPr>
            <p:ph type="sldNum" sz="quarter" idx="12"/>
          </p:nvPr>
        </p:nvSpPr>
        <p:spPr/>
        <p:txBody>
          <a:bodyPr numCol="1"/>
          <a:lstStyle/>
          <a:p>
            <a:fld id="{3953B47E-519D-9549-9FB6-B83933F17F08}"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numCol="1"/>
          <a:lstStyle/>
          <a:p>
            <a:r>
              <a:rPr lang="en-US"/>
              <a:t>Click to edit Master title style</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numCol="1"/>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numCol="1"/>
          <a:lstStyle/>
          <a:p>
            <a:fld id="{4027089A-8636-F64C-9D23-B4C3EC8D4BA5}" type="datetimeFigureOut">
              <a:rPr lang="en-US" smtClean="0"/>
              <a:t>9/23/2026</a:t>
            </a:fld>
            <a:endParaRPr lang="en-US"/>
          </a:p>
        </p:txBody>
      </p:sp>
      <p:sp>
        <p:nvSpPr>
          <p:cNvPr id="5" name="Footer Placeholder 4"/>
          <p:cNvSpPr>
            <a:spLocks noGrp="1"/>
          </p:cNvSpPr>
          <p:nvPr>
            <p:ph type="ftr" sz="quarter" idx="11"/>
          </p:nvPr>
        </p:nvSpPr>
        <p:spPr/>
        <p:txBody>
          <a:bodyPr numCol="1"/>
          <a:lstStyle/>
          <a:p>
            <a:endParaRPr lang="en-US"/>
          </a:p>
        </p:txBody>
      </p:sp>
      <p:sp>
        <p:nvSpPr>
          <p:cNvPr id="6" name="Slide Number Placeholder 5"/>
          <p:cNvSpPr>
            <a:spLocks noGrp="1"/>
          </p:cNvSpPr>
          <p:nvPr>
            <p:ph type="sldNum" sz="quarter" idx="12"/>
          </p:nvPr>
        </p:nvSpPr>
        <p:spPr/>
        <p:txBody>
          <a:bodyPr numCol="1"/>
          <a:lstStyle/>
          <a:p>
            <a:fld id="{3953B47E-519D-9549-9FB6-B83933F17F08}"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numCol="1"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numCol="1"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numCol="1" rtlCol="0" anchor="ctr"/>
          <a:lstStyle>
            <a:lvl1pPr algn="l">
              <a:defRPr sz="1200">
                <a:solidFill>
                  <a:schemeClr val="tx1">
                    <a:tint val="75000"/>
                  </a:schemeClr>
                </a:solidFill>
              </a:defRPr>
            </a:lvl1pPr>
          </a:lstStyle>
          <a:p>
            <a:fld id="{4027089A-8636-F64C-9D23-B4C3EC8D4BA5}" type="datetimeFigureOut">
              <a:rPr lang="en-US" smtClean="0"/>
              <a:t>9/23/2026</a:t>
            </a:fld>
            <a:endParaRPr lang="en-US"/>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numCol="1"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numCol="1" rtlCol="0" anchor="ctr"/>
          <a:lstStyle>
            <a:lvl1pPr algn="r">
              <a:defRPr sz="1200">
                <a:solidFill>
                  <a:schemeClr val="tx1">
                    <a:tint val="75000"/>
                  </a:schemeClr>
                </a:solidFill>
              </a:defRPr>
            </a:lvl1pPr>
          </a:lstStyle>
          <a:p>
            <a:fld id="{3953B47E-519D-9549-9FB6-B83933F17F08}" type="slidenum">
              <a:rPr lang="en-US" smtClean="0"/>
              <a:t>‹#›</a:t>
            </a:fld>
            <a:endParaRPr lang="en-US"/>
          </a:p>
        </p:txBody>
      </p:sp>
    </p:spTree>
    <p:extLst>
      <p:ext uri="{BB962C8B-B14F-4D97-AF65-F5344CB8AC3E}">
        <p14:creationId xmlns:p14="http://schemas.microsoft.com/office/powerpoint/2010/main" val="762762940"/>
      </p:ext>
    </p:extLst>
  </p:cSld>
  <p:clrMap bg1="lt1" tx1="dk1" bg2="lt2" tx2="dk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60375" y="142991"/>
            <a:ext cx="9072406" cy="177292"/>
          </a:xfrm>
        </p:spPr>
        <p:txBody>
          <a:bodyPr numCol="1">
            <a:normAutofit fontScale="90000"/>
          </a:bodyPr>
          <a:lstStyle/>
          <a:p>
            <a:r>
              <a:rPr lang="en-US" sz="1800" b="1" dirty="0"/>
              <a:t>Year Group 1 and </a:t>
            </a:r>
            <a:r>
              <a:rPr lang="en-US" sz="1800" b="1"/>
              <a:t>2   Term3 </a:t>
            </a:r>
            <a:r>
              <a:rPr lang="en-US" sz="1800" b="1" dirty="0"/>
              <a:t>Spring 	Topic: The History of Space Travel and Moving Pictures	 </a:t>
            </a:r>
          </a:p>
        </p:txBody>
      </p:sp>
      <p:graphicFrame>
        <p:nvGraphicFramePr>
          <p:cNvPr id="4" name="Table 3"/>
          <p:cNvGraphicFramePr>
            <a:graphicFrameLocks noGrp="1"/>
          </p:cNvGraphicFramePr>
          <p:nvPr>
            <p:extLst>
              <p:ext uri="{D42A27DB-BD31-4B8C-83A1-F6EECF244321}">
                <p14:modId xmlns:p14="http://schemas.microsoft.com/office/powerpoint/2010/main" val="238421218"/>
              </p:ext>
            </p:extLst>
          </p:nvPr>
        </p:nvGraphicFramePr>
        <p:xfrm>
          <a:off x="68047" y="354489"/>
          <a:ext cx="3014971" cy="6063973"/>
        </p:xfrm>
        <a:graphic>
          <a:graphicData uri="http://schemas.openxmlformats.org/drawingml/2006/table">
            <a:tbl>
              <a:tblPr firstRow="1" bandRow="1">
                <a:tableStyleId>{21E4AEA4-8DFA-4A89-87EB-49C32662AFE0}</a:tableStyleId>
              </a:tblPr>
              <a:tblGrid>
                <a:gridCol w="986452">
                  <a:extLst>
                    <a:ext uri="{9D8B030D-6E8A-4147-A177-3AD203B41FA5}">
                      <a16:colId xmlns:a16="http://schemas.microsoft.com/office/drawing/2014/main" val="20000"/>
                    </a:ext>
                  </a:extLst>
                </a:gridCol>
                <a:gridCol w="2028519">
                  <a:extLst>
                    <a:ext uri="{9D8B030D-6E8A-4147-A177-3AD203B41FA5}">
                      <a16:colId xmlns:a16="http://schemas.microsoft.com/office/drawing/2014/main" val="20001"/>
                    </a:ext>
                  </a:extLst>
                </a:gridCol>
              </a:tblGrid>
              <a:tr h="295109">
                <a:tc gridSpan="2">
                  <a:txBody>
                    <a:bodyPr/>
                    <a:lstStyle/>
                    <a:p>
                      <a:r>
                        <a:rPr lang="en-US" sz="1500" dirty="0"/>
                        <a:t>Key Vocabulary </a:t>
                      </a:r>
                    </a:p>
                  </a:txBody>
                  <a:tcPr marL="74295" marR="74295" marT="37148" marB="37148"/>
                </a:tc>
                <a:tc hMerge="1">
                  <a:txBody>
                    <a:bodyPr/>
                    <a:lstStyle/>
                    <a:p>
                      <a:endParaRPr lang="en-US" sz="1500" dirty="0"/>
                    </a:p>
                  </a:txBody>
                  <a:tcPr marL="74295" marR="74295" marT="37148" marB="37148"/>
                </a:tc>
                <a:extLst>
                  <a:ext uri="{0D108BD9-81ED-4DB2-BD59-A6C34878D82A}">
                    <a16:rowId xmlns:a16="http://schemas.microsoft.com/office/drawing/2014/main" val="10000"/>
                  </a:ext>
                </a:extLst>
              </a:tr>
              <a:tr h="363776">
                <a:tc>
                  <a:txBody>
                    <a:bodyPr/>
                    <a:lstStyle/>
                    <a:p>
                      <a:r>
                        <a:rPr lang="en-US" sz="1200" b="1" dirty="0">
                          <a:latin typeface="+mn-lt"/>
                          <a:cs typeface="Arial" panose="020B0604020202020204" pitchFamily="34" charset="0"/>
                        </a:rPr>
                        <a:t>Space</a:t>
                      </a:r>
                      <a:endParaRPr lang="en-GB" sz="1200" b="1" dirty="0">
                        <a:latin typeface="+mn-lt"/>
                        <a:cs typeface="Arial" panose="020B0604020202020204" pitchFamily="34" charset="0"/>
                      </a:endParaRPr>
                    </a:p>
                  </a:txBody>
                  <a:tcPr marL="74295" marR="74295" marT="37148" marB="37148"/>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the area that contains the entire universe beyond the Earth. </a:t>
                      </a:r>
                      <a:endParaRPr kumimoji="0" lang="en-GB" sz="1200" b="0" i="0" u="none" strike="noStrike" kern="1200" cap="none" spc="0" normalizeH="0" baseline="0" noProof="0" dirty="0">
                        <a:ln>
                          <a:noFill/>
                        </a:ln>
                        <a:solidFill>
                          <a:prstClr val="black"/>
                        </a:solidFill>
                        <a:effectLst/>
                        <a:uLnTx/>
                        <a:uFillTx/>
                        <a:latin typeface="+mn-lt"/>
                        <a:ea typeface="+mn-ea"/>
                        <a:cs typeface="+mn-cs"/>
                      </a:endParaRPr>
                    </a:p>
                  </a:txBody>
                  <a:tcPr marL="74295" marR="74295" marT="37148" marB="37148"/>
                </a:tc>
                <a:extLst>
                  <a:ext uri="{0D108BD9-81ED-4DB2-BD59-A6C34878D82A}">
                    <a16:rowId xmlns:a16="http://schemas.microsoft.com/office/drawing/2014/main" val="4101498794"/>
                  </a:ext>
                </a:extLst>
              </a:tr>
              <a:tr h="400514">
                <a:tc>
                  <a:txBody>
                    <a:bodyPr/>
                    <a:lstStyle/>
                    <a:p>
                      <a:r>
                        <a:rPr lang="en-US" sz="1200" b="1" dirty="0">
                          <a:latin typeface="+mn-lt"/>
                          <a:cs typeface="Arial" panose="020B0604020202020204" pitchFamily="34" charset="0"/>
                        </a:rPr>
                        <a:t>Astronaut </a:t>
                      </a:r>
                      <a:endParaRPr lang="en-GB" sz="1200" b="1" dirty="0">
                        <a:latin typeface="+mn-lt"/>
                        <a:cs typeface="Arial" panose="020B0604020202020204" pitchFamily="34" charset="0"/>
                      </a:endParaRPr>
                    </a:p>
                  </a:txBody>
                  <a:tcPr marL="74295" marR="74295" marT="37148" marB="37148"/>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A person who takes part in space flight.</a:t>
                      </a:r>
                      <a:endParaRPr kumimoji="0" lang="en-GB" sz="1200" b="0" i="0" u="none" strike="noStrike" kern="1200" cap="none" spc="0" normalizeH="0" baseline="0" noProof="0" dirty="0">
                        <a:ln>
                          <a:noFill/>
                        </a:ln>
                        <a:solidFill>
                          <a:prstClr val="black"/>
                        </a:solidFill>
                        <a:effectLst/>
                        <a:uLnTx/>
                        <a:uFillTx/>
                        <a:latin typeface="+mn-lt"/>
                        <a:ea typeface="+mn-ea"/>
                        <a:cs typeface="+mn-cs"/>
                      </a:endParaRPr>
                    </a:p>
                  </a:txBody>
                  <a:tcPr marL="74295" marR="74295" marT="37148" marB="37148"/>
                </a:tc>
                <a:extLst>
                  <a:ext uri="{0D108BD9-81ED-4DB2-BD59-A6C34878D82A}">
                    <a16:rowId xmlns:a16="http://schemas.microsoft.com/office/drawing/2014/main" val="10004"/>
                  </a:ext>
                </a:extLst>
              </a:tr>
              <a:tr h="0">
                <a:tc>
                  <a:txBody>
                    <a:bodyPr/>
                    <a:lstStyle/>
                    <a:p>
                      <a:r>
                        <a:rPr lang="en-US" sz="1200" b="1" dirty="0">
                          <a:latin typeface="+mn-lt"/>
                          <a:cs typeface="Arial" panose="020B0604020202020204" pitchFamily="34" charset="0"/>
                        </a:rPr>
                        <a:t>Rocket</a:t>
                      </a:r>
                      <a:endParaRPr lang="en-GB" sz="1200" b="1" dirty="0">
                        <a:latin typeface="+mn-lt"/>
                        <a:cs typeface="Arial" panose="020B0604020202020204" pitchFamily="34" charset="0"/>
                      </a:endParaRPr>
                    </a:p>
                  </a:txBody>
                  <a:tcPr marL="74295" marR="74295" marT="37148" marB="37148"/>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A flying device shaped like a tube. </a:t>
                      </a:r>
                      <a:endParaRPr kumimoji="0" lang="en-GB" sz="1200" b="0" i="0" u="none" strike="noStrike" kern="1200" cap="none" spc="0" normalizeH="0" baseline="0" noProof="0" dirty="0">
                        <a:ln>
                          <a:noFill/>
                        </a:ln>
                        <a:solidFill>
                          <a:prstClr val="black"/>
                        </a:solidFill>
                        <a:effectLst/>
                        <a:uLnTx/>
                        <a:uFillTx/>
                        <a:latin typeface="+mn-lt"/>
                        <a:ea typeface="+mn-ea"/>
                        <a:cs typeface="+mn-cs"/>
                      </a:endParaRPr>
                    </a:p>
                  </a:txBody>
                  <a:tcPr marL="74295" marR="74295" marT="37148" marB="37148"/>
                </a:tc>
                <a:extLst>
                  <a:ext uri="{0D108BD9-81ED-4DB2-BD59-A6C34878D82A}">
                    <a16:rowId xmlns:a16="http://schemas.microsoft.com/office/drawing/2014/main" val="2332263478"/>
                  </a:ext>
                </a:extLst>
              </a:tr>
              <a:tr h="409963">
                <a:tc>
                  <a:txBody>
                    <a:bodyPr/>
                    <a:lstStyle/>
                    <a:p>
                      <a:r>
                        <a:rPr lang="en-US" sz="1200" b="1" dirty="0">
                          <a:latin typeface="+mn-lt"/>
                          <a:cs typeface="Arial" panose="020B0604020202020204" pitchFamily="34" charset="0"/>
                        </a:rPr>
                        <a:t>Moon’s Surface</a:t>
                      </a:r>
                      <a:endParaRPr lang="en-GB" sz="1200" b="1" dirty="0">
                        <a:latin typeface="+mn-lt"/>
                        <a:cs typeface="Arial" panose="020B0604020202020204" pitchFamily="34" charset="0"/>
                      </a:endParaRPr>
                    </a:p>
                  </a:txBody>
                  <a:tcPr marL="74295" marR="74295" marT="37148" marB="37148"/>
                </a:tc>
                <a:tc>
                  <a:txBody>
                    <a:bodyPr/>
                    <a:lstStyle/>
                    <a:p>
                      <a:r>
                        <a:rPr lang="en-US" sz="1200" b="0" dirty="0">
                          <a:latin typeface="+mn-lt"/>
                          <a:cs typeface="Arial" panose="020B0604020202020204" pitchFamily="34" charset="0"/>
                        </a:rPr>
                        <a:t>The surface of the moon.</a:t>
                      </a:r>
                      <a:endParaRPr lang="en-GB" sz="1200" b="0" dirty="0">
                        <a:latin typeface="+mn-lt"/>
                        <a:cs typeface="Arial" panose="020B0604020202020204" pitchFamily="34" charset="0"/>
                      </a:endParaRPr>
                    </a:p>
                  </a:txBody>
                  <a:tcPr marL="74295" marR="74295" marT="37148" marB="37148"/>
                </a:tc>
                <a:extLst>
                  <a:ext uri="{0D108BD9-81ED-4DB2-BD59-A6C34878D82A}">
                    <a16:rowId xmlns:a16="http://schemas.microsoft.com/office/drawing/2014/main" val="690395093"/>
                  </a:ext>
                </a:extLst>
              </a:tr>
              <a:tr h="28015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dirty="0">
                          <a:latin typeface="+mn-lt"/>
                          <a:cs typeface="Arial" panose="020B0604020202020204" pitchFamily="34" charset="0"/>
                        </a:rPr>
                        <a:t>Module</a:t>
                      </a:r>
                    </a:p>
                  </a:txBody>
                  <a:tcPr marL="74295" marR="74295" marT="37148" marB="37148"/>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spc="10" dirty="0">
                          <a:solidFill>
                            <a:schemeClr val="tx1"/>
                          </a:solidFill>
                          <a:effectLst/>
                          <a:latin typeface="+mn-lt"/>
                          <a:ea typeface="Times New Roman" panose="02020603050405020304" pitchFamily="18" charset="0"/>
                          <a:cs typeface="+mn-cs"/>
                        </a:rPr>
                        <a:t>Parts of the spacecraft-command, service( which carried the fuel etc) and lunar which landed on the moon. </a:t>
                      </a:r>
                      <a:endParaRPr lang="en-GB" sz="1200" b="0" dirty="0">
                        <a:latin typeface="+mn-lt"/>
                        <a:cs typeface="Arial" panose="020B0604020202020204" pitchFamily="34" charset="0"/>
                      </a:endParaRPr>
                    </a:p>
                  </a:txBody>
                  <a:tcPr marL="74295" marR="74295" marT="37148" marB="37148"/>
                </a:tc>
                <a:extLst>
                  <a:ext uri="{0D108BD9-81ED-4DB2-BD59-A6C34878D82A}">
                    <a16:rowId xmlns:a16="http://schemas.microsoft.com/office/drawing/2014/main" val="4079908725"/>
                  </a:ext>
                </a:extLst>
              </a:tr>
              <a:tr h="44611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kern="1200" dirty="0">
                          <a:solidFill>
                            <a:schemeClr val="dk1"/>
                          </a:solidFill>
                          <a:latin typeface="+mn-lt"/>
                          <a:ea typeface="+mn-ea"/>
                          <a:cs typeface="Arial" panose="020B0604020202020204" pitchFamily="34" charset="0"/>
                        </a:rPr>
                        <a:t>Command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kern="1200" dirty="0">
                          <a:solidFill>
                            <a:schemeClr val="dk1"/>
                          </a:solidFill>
                          <a:latin typeface="+mn-lt"/>
                          <a:ea typeface="+mn-ea"/>
                          <a:cs typeface="Arial" panose="020B0604020202020204" pitchFamily="34" charset="0"/>
                        </a:rPr>
                        <a:t>Module</a:t>
                      </a:r>
                    </a:p>
                  </a:txBody>
                  <a:tcPr marL="74295" marR="74295" marT="37148" marB="37148"/>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spc="10" dirty="0">
                          <a:solidFill>
                            <a:schemeClr val="tx1"/>
                          </a:solidFill>
                          <a:effectLst/>
                          <a:latin typeface="+mn-lt"/>
                          <a:ea typeface="Times New Roman" panose="02020603050405020304" pitchFamily="18" charset="0"/>
                          <a:cs typeface="+mn-cs"/>
                        </a:rPr>
                        <a:t>The module where astronauts lived and worked</a:t>
                      </a:r>
                      <a:endParaRPr lang="en-GB" sz="1200" b="0" dirty="0">
                        <a:latin typeface="+mn-lt"/>
                        <a:cs typeface="Arial" panose="020B0604020202020204" pitchFamily="34" charset="0"/>
                      </a:endParaRPr>
                    </a:p>
                  </a:txBody>
                  <a:tcPr marL="74295" marR="74295" marT="37148" marB="37148"/>
                </a:tc>
                <a:extLst>
                  <a:ext uri="{0D108BD9-81ED-4DB2-BD59-A6C34878D82A}">
                    <a16:rowId xmlns:a16="http://schemas.microsoft.com/office/drawing/2014/main" val="3107429423"/>
                  </a:ext>
                </a:extLst>
              </a:tr>
              <a:tr h="45486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dk1"/>
                          </a:solidFill>
                          <a:latin typeface="+mn-lt"/>
                          <a:ea typeface="+mn-ea"/>
                          <a:cs typeface="Arial" panose="020B0604020202020204" pitchFamily="34" charset="0"/>
                        </a:rPr>
                        <a:t>Orbit</a:t>
                      </a:r>
                      <a:endParaRPr lang="en-GB" sz="1200" b="1" kern="1200" dirty="0">
                        <a:solidFill>
                          <a:schemeClr val="dk1"/>
                        </a:solidFill>
                        <a:latin typeface="+mn-lt"/>
                        <a:ea typeface="+mn-ea"/>
                        <a:cs typeface="Arial" panose="020B0604020202020204" pitchFamily="34" charset="0"/>
                      </a:endParaRPr>
                    </a:p>
                  </a:txBody>
                  <a:tcPr marL="74295" marR="74295" marT="37148" marB="37148"/>
                </a:tc>
                <a:tc>
                  <a:txBody>
                    <a:bodyPr/>
                    <a:lstStyle/>
                    <a:p>
                      <a:r>
                        <a:rPr lang="en-US" sz="1200" b="0" i="0" dirty="0">
                          <a:solidFill>
                            <a:srgbClr val="000000"/>
                          </a:solidFill>
                          <a:effectLst/>
                          <a:latin typeface="+mn-lt"/>
                        </a:rPr>
                        <a:t>the curved path in which a planet, satellite, or spacecraft moves in a circle around another body.</a:t>
                      </a:r>
                      <a:endParaRPr lang="en-GB" sz="1200" b="0" dirty="0">
                        <a:latin typeface="+mn-lt"/>
                        <a:cs typeface="Arial" panose="020B0604020202020204" pitchFamily="34" charset="0"/>
                      </a:endParaRPr>
                    </a:p>
                  </a:txBody>
                  <a:tcPr marL="74295" marR="74295" marT="37148" marB="37148"/>
                </a:tc>
                <a:extLst>
                  <a:ext uri="{0D108BD9-81ED-4DB2-BD59-A6C34878D82A}">
                    <a16:rowId xmlns:a16="http://schemas.microsoft.com/office/drawing/2014/main" val="3559230528"/>
                  </a:ext>
                </a:extLst>
              </a:tr>
              <a:tr h="35697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mn-lt"/>
                          <a:cs typeface="Arial" panose="020B0604020202020204" pitchFamily="34" charset="0"/>
                        </a:rPr>
                        <a:t>Space race</a:t>
                      </a:r>
                      <a:endParaRPr lang="en-GB" sz="1200" b="1" dirty="0">
                        <a:latin typeface="+mn-lt"/>
                        <a:cs typeface="Arial" panose="020B0604020202020204" pitchFamily="34" charset="0"/>
                      </a:endParaRPr>
                    </a:p>
                  </a:txBody>
                  <a:tcPr marL="74295" marR="74295" marT="37148" marB="37148"/>
                </a:tc>
                <a:tc>
                  <a:txBody>
                    <a:bodyPr/>
                    <a:lstStyle/>
                    <a:p>
                      <a:r>
                        <a:rPr lang="en-US" sz="1200" b="0" dirty="0">
                          <a:latin typeface="+mn-lt"/>
                          <a:cs typeface="Arial" panose="020B0604020202020204" pitchFamily="34" charset="0"/>
                        </a:rPr>
                        <a:t>The competition in space exploration.</a:t>
                      </a:r>
                      <a:endParaRPr lang="en-GB" sz="1200" b="0" dirty="0">
                        <a:latin typeface="+mn-lt"/>
                        <a:cs typeface="Arial" panose="020B0604020202020204" pitchFamily="34" charset="0"/>
                      </a:endParaRPr>
                    </a:p>
                  </a:txBody>
                  <a:tcPr marL="74295" marR="74295" marT="37148" marB="37148"/>
                </a:tc>
                <a:extLst>
                  <a:ext uri="{0D108BD9-81ED-4DB2-BD59-A6C34878D82A}">
                    <a16:rowId xmlns:a16="http://schemas.microsoft.com/office/drawing/2014/main" val="192023675"/>
                  </a:ext>
                </a:extLst>
              </a:tr>
              <a:tr h="36878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mn-lt"/>
                          <a:cs typeface="Arial" panose="020B0604020202020204" pitchFamily="34" charset="0"/>
                        </a:rPr>
                        <a:t>Lever</a:t>
                      </a:r>
                      <a:endParaRPr lang="en-GB" sz="1200" b="1" dirty="0">
                        <a:latin typeface="+mn-lt"/>
                        <a:cs typeface="Arial" panose="020B0604020202020204" pitchFamily="34" charset="0"/>
                      </a:endParaRPr>
                    </a:p>
                  </a:txBody>
                  <a:tcPr marL="74295" marR="74295" marT="37148" marB="37148"/>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dirty="0">
                          <a:solidFill>
                            <a:srgbClr val="000000"/>
                          </a:solidFill>
                          <a:effectLst/>
                          <a:latin typeface="+mn-lt"/>
                        </a:rPr>
                        <a:t>A mechanism where a picture turns around a pivot. </a:t>
                      </a:r>
                      <a:endParaRPr kumimoji="0" lang="en-GB" sz="1200" b="0" i="0" u="none"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txBody>
                  <a:tcPr marL="74295" marR="74295" marT="37148" marB="37148"/>
                </a:tc>
                <a:extLst>
                  <a:ext uri="{0D108BD9-81ED-4DB2-BD59-A6C34878D82A}">
                    <a16:rowId xmlns:a16="http://schemas.microsoft.com/office/drawing/2014/main" val="3528187071"/>
                  </a:ext>
                </a:extLst>
              </a:tr>
              <a:tr h="31847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dirty="0">
                          <a:latin typeface="+mn-lt"/>
                          <a:cs typeface="Arial" panose="020B0604020202020204" pitchFamily="34" charset="0"/>
                        </a:rPr>
                        <a:t>Wheel </a:t>
                      </a:r>
                    </a:p>
                  </a:txBody>
                  <a:tcPr marL="74295" marR="74295" marT="37148" marB="37148"/>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mn-lt"/>
                          <a:ea typeface="+mn-ea"/>
                          <a:cs typeface="Arial" panose="020B0604020202020204" pitchFamily="34" charset="0"/>
                        </a:rPr>
                        <a:t>A mechanism where a picture turns around an axis. </a:t>
                      </a:r>
                    </a:p>
                  </a:txBody>
                  <a:tcPr marL="74295" marR="74295" marT="37148" marB="37148"/>
                </a:tc>
                <a:extLst>
                  <a:ext uri="{0D108BD9-81ED-4DB2-BD59-A6C34878D82A}">
                    <a16:rowId xmlns:a16="http://schemas.microsoft.com/office/drawing/2014/main" val="3058484017"/>
                  </a:ext>
                </a:extLst>
              </a:tr>
              <a:tr h="31847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dirty="0">
                          <a:latin typeface="+mn-lt"/>
                          <a:cs typeface="Arial" panose="020B0604020202020204" pitchFamily="34" charset="0"/>
                        </a:rPr>
                        <a:t>Slider </a:t>
                      </a:r>
                    </a:p>
                  </a:txBody>
                  <a:tcPr marL="74295" marR="74295" marT="37148" marB="37148"/>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mn-lt"/>
                          <a:ea typeface="+mn-ea"/>
                          <a:cs typeface="Arial" panose="020B0604020202020204" pitchFamily="34" charset="0"/>
                        </a:rPr>
                        <a:t>A mechanism where a picture slides.  </a:t>
                      </a:r>
                    </a:p>
                  </a:txBody>
                  <a:tcPr marL="74295" marR="74295" marT="37148" marB="37148"/>
                </a:tc>
                <a:extLst>
                  <a:ext uri="{0D108BD9-81ED-4DB2-BD59-A6C34878D82A}">
                    <a16:rowId xmlns:a16="http://schemas.microsoft.com/office/drawing/2014/main" val="873354503"/>
                  </a:ext>
                </a:extLst>
              </a:tr>
            </a:tbl>
          </a:graphicData>
        </a:graphic>
      </p:graphicFrame>
      <p:cxnSp>
        <p:nvCxnSpPr>
          <p:cNvPr id="5" name="Straight Connector 4"/>
          <p:cNvCxnSpPr/>
          <p:nvPr/>
        </p:nvCxnSpPr>
        <p:spPr>
          <a:xfrm>
            <a:off x="0" y="320283"/>
            <a:ext cx="9906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3" name="Table 2"/>
          <p:cNvGraphicFramePr>
            <a:graphicFrameLocks noGrp="1"/>
          </p:cNvGraphicFramePr>
          <p:nvPr>
            <p:extLst>
              <p:ext uri="{D42A27DB-BD31-4B8C-83A1-F6EECF244321}">
                <p14:modId xmlns:p14="http://schemas.microsoft.com/office/powerpoint/2010/main" val="1262883781"/>
              </p:ext>
            </p:extLst>
          </p:nvPr>
        </p:nvGraphicFramePr>
        <p:xfrm>
          <a:off x="3143250" y="354489"/>
          <a:ext cx="3679733" cy="5577891"/>
        </p:xfrm>
        <a:graphic>
          <a:graphicData uri="http://schemas.openxmlformats.org/drawingml/2006/table">
            <a:tbl>
              <a:tblPr firstRow="1" bandRow="1">
                <a:tableStyleId>{93296810-A885-4BE3-A3E7-6D5BEEA58F35}</a:tableStyleId>
              </a:tblPr>
              <a:tblGrid>
                <a:gridCol w="3679733">
                  <a:extLst>
                    <a:ext uri="{9D8B030D-6E8A-4147-A177-3AD203B41FA5}">
                      <a16:colId xmlns:a16="http://schemas.microsoft.com/office/drawing/2014/main" val="20001"/>
                    </a:ext>
                  </a:extLst>
                </a:gridCol>
              </a:tblGrid>
              <a:tr h="297376">
                <a:tc>
                  <a:txBody>
                    <a:bodyPr/>
                    <a:lstStyle/>
                    <a:p>
                      <a:r>
                        <a:rPr lang="en-GB" altLang="en-GB" sz="1500" b="1" kern="1200" dirty="0">
                          <a:solidFill>
                            <a:schemeClr val="lt1"/>
                          </a:solidFill>
                          <a:latin typeface="+mn-lt"/>
                          <a:ea typeface="+mn-ea"/>
                          <a:cs typeface="+mn-cs"/>
                        </a:rPr>
                        <a:t>Sticky Knowledge</a:t>
                      </a:r>
                    </a:p>
                  </a:txBody>
                  <a:tcPr marL="74295" marR="74295" marT="37148" marB="37148"/>
                </a:tc>
                <a:extLst>
                  <a:ext uri="{0D108BD9-81ED-4DB2-BD59-A6C34878D82A}">
                    <a16:rowId xmlns:a16="http://schemas.microsoft.com/office/drawing/2014/main" val="10000"/>
                  </a:ext>
                </a:extLst>
              </a:tr>
              <a:tr h="312000">
                <a:tc>
                  <a:txBody>
                    <a:bodyPr/>
                    <a:lstStyle/>
                    <a:p>
                      <a:r>
                        <a:rPr lang="en-US" sz="1200" dirty="0">
                          <a:latin typeface="+mn-lt"/>
                          <a:cs typeface="Arial" panose="020B0604020202020204" pitchFamily="34" charset="0"/>
                        </a:rPr>
                        <a:t>The first rocket was called the V2.</a:t>
                      </a:r>
                      <a:endParaRPr lang="en-GB" sz="1200" dirty="0">
                        <a:latin typeface="+mn-lt"/>
                        <a:cs typeface="Arial" panose="020B0604020202020204" pitchFamily="34" charset="0"/>
                      </a:endParaRPr>
                    </a:p>
                  </a:txBody>
                  <a:tcPr marL="68580" marR="68580" marT="0" marB="0"/>
                </a:tc>
                <a:extLst>
                  <a:ext uri="{0D108BD9-81ED-4DB2-BD59-A6C34878D82A}">
                    <a16:rowId xmlns:a16="http://schemas.microsoft.com/office/drawing/2014/main" val="10001"/>
                  </a:ext>
                </a:extLst>
              </a:tr>
              <a:tr h="333915">
                <a:tc>
                  <a:txBody>
                    <a:bodyPr/>
                    <a:lstStyle/>
                    <a:p>
                      <a:r>
                        <a:rPr lang="en-US" sz="1200" dirty="0">
                          <a:latin typeface="+mn-lt"/>
                          <a:cs typeface="Arial"/>
                        </a:rPr>
                        <a:t>The first time a human set foot on the moon was on 20th July 1969.</a:t>
                      </a:r>
                      <a:endParaRPr lang="en-GB" sz="1200" dirty="0">
                        <a:latin typeface="+mn-lt"/>
                        <a:cs typeface="Arial"/>
                      </a:endParaRPr>
                    </a:p>
                  </a:txBody>
                  <a:tcPr marL="68580" marR="68580" marT="0" marB="0"/>
                </a:tc>
                <a:extLst>
                  <a:ext uri="{0D108BD9-81ED-4DB2-BD59-A6C34878D82A}">
                    <a16:rowId xmlns:a16="http://schemas.microsoft.com/office/drawing/2014/main" val="10002"/>
                  </a:ext>
                </a:extLst>
              </a:tr>
              <a:tr h="333915">
                <a:tc>
                  <a:txBody>
                    <a:bodyPr/>
                    <a:lstStyle/>
                    <a:p>
                      <a:r>
                        <a:rPr lang="en-GB" sz="1200" dirty="0">
                          <a:latin typeface="+mn-lt"/>
                          <a:cs typeface="Arial"/>
                        </a:rPr>
                        <a:t>The first astronauts that landed on the Moon </a:t>
                      </a:r>
                      <a:r>
                        <a:rPr lang="en-GB" sz="1200" kern="1200" dirty="0">
                          <a:solidFill>
                            <a:schemeClr val="dk1"/>
                          </a:solidFill>
                          <a:latin typeface="+mn-lt"/>
                          <a:ea typeface="+mn-ea"/>
                          <a:cs typeface="Arial"/>
                        </a:rPr>
                        <a:t>were Neil Amstrong, </a:t>
                      </a:r>
                      <a:r>
                        <a:rPr lang="en-GB" sz="1200" kern="1200" noProof="0" dirty="0">
                          <a:solidFill>
                            <a:schemeClr val="dk1"/>
                          </a:solidFill>
                          <a:latin typeface="+mn-lt"/>
                          <a:ea typeface="+mn-ea"/>
                          <a:cs typeface="Arial"/>
                        </a:rPr>
                        <a:t>Edwin Aldrin and Michael Collins. </a:t>
                      </a:r>
                      <a:endParaRPr lang="en-GB" sz="1200" kern="1200" dirty="0">
                        <a:solidFill>
                          <a:schemeClr val="dk1"/>
                        </a:solidFill>
                        <a:latin typeface="+mn-lt"/>
                        <a:ea typeface="+mn-ea"/>
                        <a:cs typeface="Arial"/>
                      </a:endParaRPr>
                    </a:p>
                  </a:txBody>
                  <a:tcPr marL="68580" marR="68580" marT="0" marB="0"/>
                </a:tc>
                <a:extLst>
                  <a:ext uri="{0D108BD9-81ED-4DB2-BD59-A6C34878D82A}">
                    <a16:rowId xmlns:a16="http://schemas.microsoft.com/office/drawing/2014/main" val="2407509847"/>
                  </a:ext>
                </a:extLst>
              </a:tr>
              <a:tr h="422652">
                <a:tc>
                  <a:txBody>
                    <a:bodyPr/>
                    <a:lstStyle/>
                    <a:p>
                      <a:r>
                        <a:rPr lang="en-GB" sz="1200" dirty="0">
                          <a:latin typeface="+mn-lt"/>
                          <a:cs typeface="Arial"/>
                        </a:rPr>
                        <a:t>The different inventions of flight are hot air balloons, airships, aeroplanes, helicopters and rockets. </a:t>
                      </a:r>
                    </a:p>
                  </a:txBody>
                  <a:tcPr marL="68580" marR="68580" marT="0" marB="0"/>
                </a:tc>
                <a:extLst>
                  <a:ext uri="{0D108BD9-81ED-4DB2-BD59-A6C34878D82A}">
                    <a16:rowId xmlns:a16="http://schemas.microsoft.com/office/drawing/2014/main" val="10003"/>
                  </a:ext>
                </a:extLst>
              </a:tr>
              <a:tr h="410807">
                <a:tc>
                  <a:txBody>
                    <a:bodyPr/>
                    <a:lstStyle/>
                    <a:p>
                      <a:r>
                        <a:rPr lang="en-GB" sz="1200" dirty="0">
                          <a:latin typeface="+mn-lt"/>
                          <a:cs typeface="Arial"/>
                        </a:rPr>
                        <a:t>The space race was between Russia and USA to reach the moon.  </a:t>
                      </a:r>
                    </a:p>
                  </a:txBody>
                  <a:tcPr marL="68580" marR="68580" marT="0" marB="0"/>
                </a:tc>
                <a:extLst>
                  <a:ext uri="{0D108BD9-81ED-4DB2-BD59-A6C34878D82A}">
                    <a16:rowId xmlns:a16="http://schemas.microsoft.com/office/drawing/2014/main" val="10004"/>
                  </a:ext>
                </a:extLst>
              </a:tr>
              <a:tr h="384591">
                <a:tc>
                  <a:txBody>
                    <a:bodyPr/>
                    <a:lstStyle/>
                    <a:p>
                      <a:r>
                        <a:rPr lang="en-GB" sz="1200" dirty="0">
                          <a:latin typeface="+mn-lt"/>
                          <a:cs typeface="Arial" panose="020B0604020202020204" pitchFamily="34" charset="0"/>
                        </a:rPr>
                        <a:t>There are different sources of evidence for the moon landing.</a:t>
                      </a:r>
                    </a:p>
                  </a:txBody>
                  <a:tcPr marL="68580" marR="68580" marT="0" marB="0"/>
                </a:tc>
                <a:extLst>
                  <a:ext uri="{0D108BD9-81ED-4DB2-BD59-A6C34878D82A}">
                    <a16:rowId xmlns:a16="http://schemas.microsoft.com/office/drawing/2014/main" val="3490042769"/>
                  </a:ext>
                </a:extLst>
              </a:tr>
              <a:tr h="333915">
                <a:tc>
                  <a:txBody>
                    <a:bodyPr/>
                    <a:lstStyle/>
                    <a:p>
                      <a:r>
                        <a:rPr lang="en-US" sz="1200" dirty="0">
                          <a:latin typeface="+mn-lt"/>
                          <a:cs typeface="Arial" panose="020B0604020202020204" pitchFamily="34" charset="0"/>
                        </a:rPr>
                        <a:t>Mechanisms can be used to create moving parts in books.</a:t>
                      </a:r>
                      <a:endParaRPr lang="en-GB" sz="1200" dirty="0">
                        <a:latin typeface="+mn-lt"/>
                        <a:cs typeface="Arial" panose="020B0604020202020204" pitchFamily="34" charset="0"/>
                      </a:endParaRPr>
                    </a:p>
                  </a:txBody>
                  <a:tcPr marL="68580" marR="68580" marT="0" marB="0"/>
                </a:tc>
                <a:extLst>
                  <a:ext uri="{0D108BD9-81ED-4DB2-BD59-A6C34878D82A}">
                    <a16:rowId xmlns:a16="http://schemas.microsoft.com/office/drawing/2014/main" val="623051836"/>
                  </a:ext>
                </a:extLst>
              </a:tr>
              <a:tr h="33391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mn-lt"/>
                          <a:cs typeface="Arial" panose="020B0604020202020204" pitchFamily="34" charset="0"/>
                        </a:rPr>
                        <a:t>There are many different types of mechanisms i.e., levers, sliders, pivots and wheels. </a:t>
                      </a:r>
                      <a:endParaRPr lang="en-GB" sz="1200" dirty="0">
                        <a:latin typeface="+mn-lt"/>
                        <a:cs typeface="Arial" panose="020B0604020202020204" pitchFamily="34" charset="0"/>
                      </a:endParaRPr>
                    </a:p>
                  </a:txBody>
                  <a:tcPr marL="68580" marR="68580" marT="0" marB="0"/>
                </a:tc>
                <a:extLst>
                  <a:ext uri="{0D108BD9-81ED-4DB2-BD59-A6C34878D82A}">
                    <a16:rowId xmlns:a16="http://schemas.microsoft.com/office/drawing/2014/main" val="3889940156"/>
                  </a:ext>
                </a:extLst>
              </a:tr>
              <a:tr h="33391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latin typeface="+mn-lt"/>
                        <a:cs typeface="Arial" panose="020B0604020202020204" pitchFamily="34" charset="0"/>
                      </a:endParaRPr>
                    </a:p>
                  </a:txBody>
                  <a:tcPr marL="68580" marR="68580" marT="0" marB="0"/>
                </a:tc>
                <a:extLst>
                  <a:ext uri="{0D108BD9-81ED-4DB2-BD59-A6C34878D82A}">
                    <a16:rowId xmlns:a16="http://schemas.microsoft.com/office/drawing/2014/main" val="2719204342"/>
                  </a:ext>
                </a:extLst>
              </a:tr>
              <a:tr h="33391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dirty="0">
                          <a:latin typeface="+mn-lt"/>
                          <a:cs typeface="Arial" panose="020B0604020202020204" pitchFamily="34" charset="0"/>
                        </a:rPr>
                        <a:t>Examples of Greater Depth Knowledge </a:t>
                      </a:r>
                    </a:p>
                  </a:txBody>
                  <a:tcPr marL="68580" marR="68580" marT="0" marB="0"/>
                </a:tc>
                <a:extLst>
                  <a:ext uri="{0D108BD9-81ED-4DB2-BD59-A6C34878D82A}">
                    <a16:rowId xmlns:a16="http://schemas.microsoft.com/office/drawing/2014/main" val="2997674042"/>
                  </a:ext>
                </a:extLst>
              </a:tr>
              <a:tr h="33391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latin typeface="+mn-lt"/>
                          <a:cs typeface="Arial" panose="020B0604020202020204" pitchFamily="34" charset="0"/>
                        </a:rPr>
                        <a:t>Children can explore and investigate different sources of evidence and can explain what it teaches them about the moon landing.</a:t>
                      </a:r>
                    </a:p>
                  </a:txBody>
                  <a:tcPr marL="68580" marR="68580" marT="0" marB="0"/>
                </a:tc>
                <a:extLst>
                  <a:ext uri="{0D108BD9-81ED-4DB2-BD59-A6C34878D82A}">
                    <a16:rowId xmlns:a16="http://schemas.microsoft.com/office/drawing/2014/main" val="1011226241"/>
                  </a:ext>
                </a:extLst>
              </a:tr>
              <a:tr h="33391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latin typeface="+mn-lt"/>
                          <a:cs typeface="Arial" panose="020B0604020202020204" pitchFamily="34" charset="0"/>
                        </a:rPr>
                        <a:t>There were different types of living things that were sent into space e.g. fruit flies, monkey, dog before humans.</a:t>
                      </a:r>
                    </a:p>
                  </a:txBody>
                  <a:tcPr marL="68580" marR="68580" marT="0" marB="0"/>
                </a:tc>
                <a:extLst>
                  <a:ext uri="{0D108BD9-81ED-4DB2-BD59-A6C34878D82A}">
                    <a16:rowId xmlns:a16="http://schemas.microsoft.com/office/drawing/2014/main" val="1374552171"/>
                  </a:ext>
                </a:extLst>
              </a:tr>
              <a:tr h="33391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latin typeface="+mn-lt"/>
                          <a:cs typeface="Arial" panose="020B0604020202020204" pitchFamily="34" charset="0"/>
                        </a:rPr>
                        <a:t>Russia was leading the space race at the beginning.</a:t>
                      </a:r>
                    </a:p>
                  </a:txBody>
                  <a:tcPr marL="68580" marR="68580" marT="0" marB="0"/>
                </a:tc>
                <a:extLst>
                  <a:ext uri="{0D108BD9-81ED-4DB2-BD59-A6C34878D82A}">
                    <a16:rowId xmlns:a16="http://schemas.microsoft.com/office/drawing/2014/main" val="4228574860"/>
                  </a:ext>
                </a:extLst>
              </a:tr>
              <a:tr h="33391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latin typeface="+mn-lt"/>
                          <a:cs typeface="Arial" panose="020B0604020202020204" pitchFamily="34" charset="0"/>
                        </a:rPr>
                        <a:t>There were other very important people who contributed to the success of the Apollo 11 landing. </a:t>
                      </a:r>
                    </a:p>
                  </a:txBody>
                  <a:tcPr marL="68580" marR="68580" marT="0" marB="0"/>
                </a:tc>
                <a:extLst>
                  <a:ext uri="{0D108BD9-81ED-4DB2-BD59-A6C34878D82A}">
                    <a16:rowId xmlns:a16="http://schemas.microsoft.com/office/drawing/2014/main" val="601791856"/>
                  </a:ext>
                </a:extLst>
              </a:tr>
            </a:tbl>
          </a:graphicData>
        </a:graphic>
      </p:graphicFrame>
      <p:graphicFrame>
        <p:nvGraphicFramePr>
          <p:cNvPr id="8" name="Table 7">
            <a:extLst>
              <a:ext uri="{FF2B5EF4-FFF2-40B4-BE49-F238E27FC236}">
                <a16:creationId xmlns:a16="http://schemas.microsoft.com/office/drawing/2014/main" id="{87A16600-9CE5-7D4D-9238-FE903140D703}"/>
              </a:ext>
            </a:extLst>
          </p:cNvPr>
          <p:cNvGraphicFramePr>
            <a:graphicFrameLocks noGrp="1"/>
          </p:cNvGraphicFramePr>
          <p:nvPr>
            <p:extLst>
              <p:ext uri="{D42A27DB-BD31-4B8C-83A1-F6EECF244321}">
                <p14:modId xmlns:p14="http://schemas.microsoft.com/office/powerpoint/2010/main" val="2796788990"/>
              </p:ext>
            </p:extLst>
          </p:nvPr>
        </p:nvGraphicFramePr>
        <p:xfrm>
          <a:off x="6903163" y="339884"/>
          <a:ext cx="2934789" cy="3450973"/>
        </p:xfrm>
        <a:graphic>
          <a:graphicData uri="http://schemas.openxmlformats.org/drawingml/2006/table">
            <a:tbl>
              <a:tblPr firstRow="1" bandRow="1">
                <a:tableStyleId>{F5AB1C69-6EDB-4FF4-983F-18BD219EF322}</a:tableStyleId>
              </a:tblPr>
              <a:tblGrid>
                <a:gridCol w="2934789">
                  <a:extLst>
                    <a:ext uri="{9D8B030D-6E8A-4147-A177-3AD203B41FA5}">
                      <a16:colId xmlns:a16="http://schemas.microsoft.com/office/drawing/2014/main" val="771789285"/>
                    </a:ext>
                  </a:extLst>
                </a:gridCol>
              </a:tblGrid>
              <a:tr h="326719">
                <a:tc>
                  <a:txBody>
                    <a:bodyPr/>
                    <a:lstStyle/>
                    <a:p>
                      <a:pPr marL="0" algn="l" defTabSz="914400" rtl="0" eaLnBrk="1" latinLnBrk="0" hangingPunct="1"/>
                      <a:r>
                        <a:rPr lang="en-US" sz="1500" b="1" kern="1200" dirty="0">
                          <a:solidFill>
                            <a:schemeClr val="lt1"/>
                          </a:solidFill>
                          <a:latin typeface="+mn-lt"/>
                          <a:ea typeface="+mn-ea"/>
                          <a:cs typeface="+mn-cs"/>
                        </a:rPr>
                        <a:t>Key Questions </a:t>
                      </a:r>
                    </a:p>
                  </a:txBody>
                  <a:tcPr>
                    <a:solidFill>
                      <a:schemeClr val="accent1"/>
                    </a:solidFill>
                  </a:tcPr>
                </a:tc>
                <a:extLst>
                  <a:ext uri="{0D108BD9-81ED-4DB2-BD59-A6C34878D82A}">
                    <a16:rowId xmlns:a16="http://schemas.microsoft.com/office/drawing/2014/main" val="2106910169"/>
                  </a:ext>
                </a:extLst>
              </a:tr>
              <a:tr h="198174">
                <a:tc>
                  <a:txBody>
                    <a:bodyPr/>
                    <a:lstStyle/>
                    <a:p>
                      <a:pPr marL="0" marR="0" lvl="0" indent="0" algn="l">
                        <a:lnSpc>
                          <a:spcPct val="100000"/>
                        </a:lnSpc>
                        <a:spcBef>
                          <a:spcPts val="0"/>
                        </a:spcBef>
                        <a:spcAft>
                          <a:spcPts val="0"/>
                        </a:spcAft>
                        <a:buNone/>
                      </a:pPr>
                      <a:r>
                        <a:rPr lang="de" sz="1200" kern="1200" noProof="0" dirty="0" err="1">
                          <a:solidFill>
                            <a:schemeClr val="dk1"/>
                          </a:solidFill>
                          <a:latin typeface="+mn-lt"/>
                          <a:ea typeface="+mn-ea"/>
                          <a:cs typeface="Arial"/>
                        </a:rPr>
                        <a:t>Has</a:t>
                      </a:r>
                      <a:r>
                        <a:rPr lang="de" sz="1200" kern="1200" noProof="0" dirty="0">
                          <a:solidFill>
                            <a:schemeClr val="dk1"/>
                          </a:solidFill>
                          <a:latin typeface="+mn-lt"/>
                          <a:ea typeface="+mn-ea"/>
                          <a:cs typeface="Arial"/>
                        </a:rPr>
                        <a:t> man </a:t>
                      </a:r>
                      <a:r>
                        <a:rPr lang="de" sz="1200" kern="1200" noProof="0" dirty="0" err="1">
                          <a:solidFill>
                            <a:schemeClr val="dk1"/>
                          </a:solidFill>
                          <a:latin typeface="+mn-lt"/>
                          <a:ea typeface="+mn-ea"/>
                          <a:cs typeface="Arial"/>
                        </a:rPr>
                        <a:t>ever</a:t>
                      </a:r>
                      <a:r>
                        <a:rPr lang="de" sz="1200" kern="1200" noProof="0" dirty="0">
                          <a:solidFill>
                            <a:schemeClr val="dk1"/>
                          </a:solidFill>
                          <a:latin typeface="+mn-lt"/>
                          <a:ea typeface="+mn-ea"/>
                          <a:cs typeface="Arial"/>
                        </a:rPr>
                        <a:t> </a:t>
                      </a:r>
                      <a:r>
                        <a:rPr lang="de" sz="1200" kern="1200" noProof="0" dirty="0" err="1">
                          <a:solidFill>
                            <a:schemeClr val="dk1"/>
                          </a:solidFill>
                          <a:latin typeface="+mn-lt"/>
                          <a:ea typeface="+mn-ea"/>
                          <a:cs typeface="Arial"/>
                        </a:rPr>
                        <a:t>been</a:t>
                      </a:r>
                      <a:r>
                        <a:rPr lang="de" sz="1200" kern="1200" noProof="0" dirty="0">
                          <a:solidFill>
                            <a:schemeClr val="dk1"/>
                          </a:solidFill>
                          <a:latin typeface="+mn-lt"/>
                          <a:ea typeface="+mn-ea"/>
                          <a:cs typeface="Arial"/>
                        </a:rPr>
                        <a:t> </a:t>
                      </a:r>
                      <a:r>
                        <a:rPr lang="de" sz="1200" kern="1200" noProof="0" dirty="0" err="1">
                          <a:solidFill>
                            <a:schemeClr val="dk1"/>
                          </a:solidFill>
                          <a:latin typeface="+mn-lt"/>
                          <a:ea typeface="+mn-ea"/>
                          <a:cs typeface="Arial"/>
                        </a:rPr>
                        <a:t>to</a:t>
                      </a:r>
                      <a:r>
                        <a:rPr lang="de" sz="1200" kern="1200" noProof="0" dirty="0">
                          <a:solidFill>
                            <a:schemeClr val="dk1"/>
                          </a:solidFill>
                          <a:latin typeface="+mn-lt"/>
                          <a:ea typeface="+mn-ea"/>
                          <a:cs typeface="Arial"/>
                        </a:rPr>
                        <a:t> </a:t>
                      </a:r>
                      <a:r>
                        <a:rPr lang="de" sz="1200" kern="1200" noProof="0" dirty="0" err="1">
                          <a:solidFill>
                            <a:schemeClr val="dk1"/>
                          </a:solidFill>
                          <a:latin typeface="+mn-lt"/>
                          <a:ea typeface="+mn-ea"/>
                          <a:cs typeface="Arial"/>
                        </a:rPr>
                        <a:t>the</a:t>
                      </a:r>
                      <a:r>
                        <a:rPr lang="de" sz="1200" kern="1200" noProof="0" dirty="0">
                          <a:solidFill>
                            <a:schemeClr val="dk1"/>
                          </a:solidFill>
                          <a:latin typeface="+mn-lt"/>
                          <a:ea typeface="+mn-ea"/>
                          <a:cs typeface="Arial"/>
                        </a:rPr>
                        <a:t> Moon and </a:t>
                      </a:r>
                      <a:r>
                        <a:rPr lang="de" sz="1200" kern="1200" noProof="0" dirty="0" err="1">
                          <a:solidFill>
                            <a:schemeClr val="dk1"/>
                          </a:solidFill>
                          <a:latin typeface="+mn-lt"/>
                          <a:ea typeface="+mn-ea"/>
                          <a:cs typeface="Arial"/>
                        </a:rPr>
                        <a:t>how</a:t>
                      </a:r>
                      <a:r>
                        <a:rPr lang="de" sz="1200" kern="1200" noProof="0" dirty="0">
                          <a:solidFill>
                            <a:schemeClr val="dk1"/>
                          </a:solidFill>
                          <a:latin typeface="+mn-lt"/>
                          <a:ea typeface="+mn-ea"/>
                          <a:cs typeface="Arial"/>
                        </a:rPr>
                        <a:t> </a:t>
                      </a:r>
                      <a:r>
                        <a:rPr lang="de" sz="1200" kern="1200" noProof="0" dirty="0" err="1">
                          <a:solidFill>
                            <a:schemeClr val="dk1"/>
                          </a:solidFill>
                          <a:latin typeface="+mn-lt"/>
                          <a:ea typeface="+mn-ea"/>
                          <a:cs typeface="Arial"/>
                        </a:rPr>
                        <a:t>can</a:t>
                      </a:r>
                      <a:r>
                        <a:rPr lang="de" sz="1200" kern="1200" noProof="0" dirty="0">
                          <a:solidFill>
                            <a:schemeClr val="dk1"/>
                          </a:solidFill>
                          <a:latin typeface="+mn-lt"/>
                          <a:ea typeface="+mn-ea"/>
                          <a:cs typeface="Arial"/>
                        </a:rPr>
                        <a:t> </a:t>
                      </a:r>
                      <a:r>
                        <a:rPr lang="de" sz="1200" kern="1200" noProof="0" dirty="0" err="1">
                          <a:solidFill>
                            <a:schemeClr val="dk1"/>
                          </a:solidFill>
                          <a:latin typeface="+mn-lt"/>
                          <a:ea typeface="+mn-ea"/>
                          <a:cs typeface="Arial"/>
                        </a:rPr>
                        <a:t>we</a:t>
                      </a:r>
                      <a:r>
                        <a:rPr lang="de" sz="1200" kern="1200" noProof="0" dirty="0">
                          <a:solidFill>
                            <a:schemeClr val="dk1"/>
                          </a:solidFill>
                          <a:latin typeface="+mn-lt"/>
                          <a:ea typeface="+mn-ea"/>
                          <a:cs typeface="Arial"/>
                        </a:rPr>
                        <a:t> </a:t>
                      </a:r>
                      <a:r>
                        <a:rPr lang="de" sz="1200" kern="1200" noProof="0" dirty="0" err="1">
                          <a:solidFill>
                            <a:schemeClr val="dk1"/>
                          </a:solidFill>
                          <a:latin typeface="+mn-lt"/>
                          <a:ea typeface="+mn-ea"/>
                          <a:cs typeface="Arial"/>
                        </a:rPr>
                        <a:t>know</a:t>
                      </a:r>
                      <a:r>
                        <a:rPr lang="de" sz="1200" kern="1200" noProof="0" dirty="0">
                          <a:solidFill>
                            <a:schemeClr val="dk1"/>
                          </a:solidFill>
                          <a:latin typeface="+mn-lt"/>
                          <a:ea typeface="+mn-ea"/>
                          <a:cs typeface="Arial"/>
                        </a:rPr>
                        <a:t> </a:t>
                      </a:r>
                      <a:r>
                        <a:rPr lang="de" sz="1200" kern="1200" noProof="0" dirty="0" err="1">
                          <a:solidFill>
                            <a:schemeClr val="dk1"/>
                          </a:solidFill>
                          <a:latin typeface="+mn-lt"/>
                          <a:ea typeface="+mn-ea"/>
                          <a:cs typeface="Arial"/>
                        </a:rPr>
                        <a:t>for</a:t>
                      </a:r>
                      <a:r>
                        <a:rPr lang="de" sz="1200" kern="1200" noProof="0" dirty="0">
                          <a:solidFill>
                            <a:schemeClr val="dk1"/>
                          </a:solidFill>
                          <a:latin typeface="+mn-lt"/>
                          <a:ea typeface="+mn-ea"/>
                          <a:cs typeface="Arial"/>
                        </a:rPr>
                        <a:t> </a:t>
                      </a:r>
                      <a:r>
                        <a:rPr lang="de" sz="1200" kern="1200" noProof="0" dirty="0" err="1">
                          <a:solidFill>
                            <a:schemeClr val="dk1"/>
                          </a:solidFill>
                          <a:latin typeface="+mn-lt"/>
                          <a:ea typeface="+mn-ea"/>
                          <a:cs typeface="Arial"/>
                        </a:rPr>
                        <a:t>sure</a:t>
                      </a:r>
                      <a:r>
                        <a:rPr lang="de" sz="1200" kern="1200" noProof="0" dirty="0">
                          <a:solidFill>
                            <a:schemeClr val="dk1"/>
                          </a:solidFill>
                          <a:latin typeface="+mn-lt"/>
                          <a:ea typeface="+mn-ea"/>
                          <a:cs typeface="Arial"/>
                        </a:rPr>
                        <a:t>?</a:t>
                      </a:r>
                      <a:r>
                        <a:rPr lang="en-GB" sz="1200" kern="1200" noProof="0" dirty="0">
                          <a:solidFill>
                            <a:schemeClr val="dk1"/>
                          </a:solidFill>
                          <a:latin typeface="+mn-lt"/>
                          <a:ea typeface="+mn-ea"/>
                          <a:cs typeface="Arial"/>
                        </a:rPr>
                        <a:t> </a:t>
                      </a:r>
                      <a:endParaRPr lang="en-US" sz="1200" kern="1200" dirty="0">
                        <a:solidFill>
                          <a:schemeClr val="dk1"/>
                        </a:solidFill>
                        <a:latin typeface="+mn-lt"/>
                        <a:ea typeface="+mn-ea"/>
                        <a:cs typeface="Arial"/>
                      </a:endParaRPr>
                    </a:p>
                  </a:txBody>
                  <a:tcPr marL="68580" marR="68580" marT="0" marB="0">
                    <a:solidFill>
                      <a:schemeClr val="accent2">
                        <a:lumMod val="40000"/>
                        <a:lumOff val="60000"/>
                      </a:schemeClr>
                    </a:solidFill>
                  </a:tcPr>
                </a:tc>
                <a:extLst>
                  <a:ext uri="{0D108BD9-81ED-4DB2-BD59-A6C34878D82A}">
                    <a16:rowId xmlns:a16="http://schemas.microsoft.com/office/drawing/2014/main" val="987701748"/>
                  </a:ext>
                </a:extLst>
              </a:tr>
              <a:tr h="198174">
                <a:tc>
                  <a:txBody>
                    <a:bodyPr/>
                    <a:lstStyle/>
                    <a:p>
                      <a:pPr marL="0" marR="0" lvl="0" indent="0" algn="l">
                        <a:lnSpc>
                          <a:spcPct val="100000"/>
                        </a:lnSpc>
                        <a:spcBef>
                          <a:spcPts val="0"/>
                        </a:spcBef>
                        <a:spcAft>
                          <a:spcPts val="0"/>
                        </a:spcAft>
                        <a:buNone/>
                      </a:pPr>
                      <a:r>
                        <a:rPr lang="de" sz="1200" kern="1200" noProof="0" dirty="0" err="1">
                          <a:solidFill>
                            <a:schemeClr val="dk1"/>
                          </a:solidFill>
                          <a:latin typeface="+mn-lt"/>
                          <a:ea typeface="+mn-ea"/>
                          <a:cs typeface="Arial"/>
                        </a:rPr>
                        <a:t>Why</a:t>
                      </a:r>
                      <a:r>
                        <a:rPr lang="de" sz="1200" kern="1200" noProof="0" dirty="0">
                          <a:solidFill>
                            <a:schemeClr val="dk1"/>
                          </a:solidFill>
                          <a:latin typeface="+mn-lt"/>
                          <a:ea typeface="+mn-ea"/>
                          <a:cs typeface="Arial"/>
                        </a:rPr>
                        <a:t> </a:t>
                      </a:r>
                      <a:r>
                        <a:rPr lang="de" sz="1200" kern="1200" noProof="0" dirty="0" err="1">
                          <a:solidFill>
                            <a:schemeClr val="dk1"/>
                          </a:solidFill>
                          <a:latin typeface="+mn-lt"/>
                          <a:ea typeface="+mn-ea"/>
                          <a:cs typeface="Arial"/>
                        </a:rPr>
                        <a:t>did</a:t>
                      </a:r>
                      <a:r>
                        <a:rPr lang="de" sz="1200" kern="1200" noProof="0" dirty="0">
                          <a:solidFill>
                            <a:schemeClr val="dk1"/>
                          </a:solidFill>
                          <a:latin typeface="+mn-lt"/>
                          <a:ea typeface="+mn-ea"/>
                          <a:cs typeface="Arial"/>
                        </a:rPr>
                        <a:t> </a:t>
                      </a:r>
                      <a:r>
                        <a:rPr lang="de" sz="1200" kern="1200" noProof="0" dirty="0" err="1">
                          <a:solidFill>
                            <a:schemeClr val="dk1"/>
                          </a:solidFill>
                          <a:latin typeface="+mn-lt"/>
                          <a:ea typeface="+mn-ea"/>
                          <a:cs typeface="Arial"/>
                        </a:rPr>
                        <a:t>the</a:t>
                      </a:r>
                      <a:r>
                        <a:rPr lang="de" sz="1200" kern="1200" noProof="0" dirty="0">
                          <a:solidFill>
                            <a:schemeClr val="dk1"/>
                          </a:solidFill>
                          <a:latin typeface="+mn-lt"/>
                          <a:ea typeface="+mn-ea"/>
                          <a:cs typeface="Arial"/>
                        </a:rPr>
                        <a:t> </a:t>
                      </a:r>
                      <a:r>
                        <a:rPr lang="de" sz="1200" kern="1200" noProof="0" dirty="0" err="1">
                          <a:solidFill>
                            <a:schemeClr val="dk1"/>
                          </a:solidFill>
                          <a:latin typeface="+mn-lt"/>
                          <a:ea typeface="+mn-ea"/>
                          <a:cs typeface="Arial"/>
                        </a:rPr>
                        <a:t>astronauts</a:t>
                      </a:r>
                      <a:r>
                        <a:rPr lang="de" sz="1200" kern="1200" noProof="0" dirty="0">
                          <a:solidFill>
                            <a:schemeClr val="dk1"/>
                          </a:solidFill>
                          <a:latin typeface="+mn-lt"/>
                          <a:ea typeface="+mn-ea"/>
                          <a:cs typeface="Arial"/>
                        </a:rPr>
                        <a:t> </a:t>
                      </a:r>
                      <a:r>
                        <a:rPr lang="de" sz="1200" kern="1200" noProof="0" dirty="0" err="1">
                          <a:solidFill>
                            <a:schemeClr val="dk1"/>
                          </a:solidFill>
                          <a:latin typeface="+mn-lt"/>
                          <a:ea typeface="+mn-ea"/>
                          <a:cs typeface="Arial"/>
                        </a:rPr>
                        <a:t>risk</a:t>
                      </a:r>
                      <a:r>
                        <a:rPr lang="de" sz="1200" kern="1200" noProof="0" dirty="0">
                          <a:solidFill>
                            <a:schemeClr val="dk1"/>
                          </a:solidFill>
                          <a:latin typeface="+mn-lt"/>
                          <a:ea typeface="+mn-ea"/>
                          <a:cs typeface="Arial"/>
                        </a:rPr>
                        <a:t> </a:t>
                      </a:r>
                      <a:r>
                        <a:rPr lang="de" sz="1200" kern="1200" noProof="0" dirty="0" err="1">
                          <a:solidFill>
                            <a:schemeClr val="dk1"/>
                          </a:solidFill>
                          <a:latin typeface="+mn-lt"/>
                          <a:ea typeface="+mn-ea"/>
                          <a:cs typeface="Arial"/>
                        </a:rPr>
                        <a:t>their</a:t>
                      </a:r>
                      <a:r>
                        <a:rPr lang="de" sz="1200" kern="1200" noProof="0" dirty="0">
                          <a:solidFill>
                            <a:schemeClr val="dk1"/>
                          </a:solidFill>
                          <a:latin typeface="+mn-lt"/>
                          <a:ea typeface="+mn-ea"/>
                          <a:cs typeface="Arial"/>
                        </a:rPr>
                        <a:t> </a:t>
                      </a:r>
                      <a:r>
                        <a:rPr lang="de" sz="1200" kern="1200" noProof="0" dirty="0" err="1">
                          <a:solidFill>
                            <a:schemeClr val="dk1"/>
                          </a:solidFill>
                          <a:latin typeface="+mn-lt"/>
                          <a:ea typeface="+mn-ea"/>
                          <a:cs typeface="Arial"/>
                        </a:rPr>
                        <a:t>lives</a:t>
                      </a:r>
                      <a:r>
                        <a:rPr lang="de" sz="1200" kern="1200" noProof="0" dirty="0">
                          <a:solidFill>
                            <a:schemeClr val="dk1"/>
                          </a:solidFill>
                          <a:latin typeface="+mn-lt"/>
                          <a:ea typeface="+mn-ea"/>
                          <a:cs typeface="Arial"/>
                        </a:rPr>
                        <a:t> </a:t>
                      </a:r>
                      <a:r>
                        <a:rPr lang="de" sz="1200" kern="1200" noProof="0" dirty="0" err="1">
                          <a:solidFill>
                            <a:schemeClr val="dk1"/>
                          </a:solidFill>
                          <a:latin typeface="+mn-lt"/>
                          <a:ea typeface="+mn-ea"/>
                          <a:cs typeface="Arial"/>
                        </a:rPr>
                        <a:t>going</a:t>
                      </a:r>
                      <a:r>
                        <a:rPr lang="de" sz="1200" kern="1200" noProof="0" dirty="0">
                          <a:solidFill>
                            <a:schemeClr val="dk1"/>
                          </a:solidFill>
                          <a:latin typeface="+mn-lt"/>
                          <a:ea typeface="+mn-ea"/>
                          <a:cs typeface="Arial"/>
                        </a:rPr>
                        <a:t> </a:t>
                      </a:r>
                      <a:r>
                        <a:rPr lang="de" sz="1200" kern="1200" noProof="0" dirty="0" err="1">
                          <a:solidFill>
                            <a:schemeClr val="dk1"/>
                          </a:solidFill>
                          <a:latin typeface="+mn-lt"/>
                          <a:ea typeface="+mn-ea"/>
                          <a:cs typeface="Arial"/>
                        </a:rPr>
                        <a:t>to</a:t>
                      </a:r>
                      <a:r>
                        <a:rPr lang="de" sz="1200" kern="1200" noProof="0" dirty="0">
                          <a:solidFill>
                            <a:schemeClr val="dk1"/>
                          </a:solidFill>
                          <a:latin typeface="+mn-lt"/>
                          <a:ea typeface="+mn-ea"/>
                          <a:cs typeface="Arial"/>
                        </a:rPr>
                        <a:t> </a:t>
                      </a:r>
                      <a:r>
                        <a:rPr lang="de" sz="1200" kern="1200" noProof="0" dirty="0" err="1">
                          <a:solidFill>
                            <a:schemeClr val="dk1"/>
                          </a:solidFill>
                          <a:latin typeface="+mn-lt"/>
                          <a:ea typeface="+mn-ea"/>
                          <a:cs typeface="Arial"/>
                        </a:rPr>
                        <a:t>the</a:t>
                      </a:r>
                      <a:r>
                        <a:rPr lang="de" sz="1200" kern="1200" noProof="0" dirty="0">
                          <a:solidFill>
                            <a:schemeClr val="dk1"/>
                          </a:solidFill>
                          <a:latin typeface="+mn-lt"/>
                          <a:ea typeface="+mn-ea"/>
                          <a:cs typeface="Arial"/>
                        </a:rPr>
                        <a:t> </a:t>
                      </a:r>
                      <a:r>
                        <a:rPr lang="de" sz="1200" kern="1200" noProof="0" dirty="0" err="1">
                          <a:solidFill>
                            <a:schemeClr val="dk1"/>
                          </a:solidFill>
                          <a:latin typeface="+mn-lt"/>
                          <a:ea typeface="+mn-ea"/>
                          <a:cs typeface="Arial"/>
                        </a:rPr>
                        <a:t>moon</a:t>
                      </a:r>
                      <a:r>
                        <a:rPr lang="de" sz="1200" kern="1200" noProof="0" dirty="0">
                          <a:solidFill>
                            <a:schemeClr val="dk1"/>
                          </a:solidFill>
                          <a:latin typeface="+mn-lt"/>
                          <a:ea typeface="+mn-ea"/>
                          <a:cs typeface="Arial"/>
                        </a:rPr>
                        <a:t>?</a:t>
                      </a:r>
                      <a:r>
                        <a:rPr lang="en-GB" sz="1200" kern="1200" noProof="0" dirty="0">
                          <a:solidFill>
                            <a:schemeClr val="dk1"/>
                          </a:solidFill>
                          <a:latin typeface="+mn-lt"/>
                          <a:ea typeface="+mn-ea"/>
                          <a:cs typeface="Arial"/>
                        </a:rPr>
                        <a:t> </a:t>
                      </a:r>
                      <a:endParaRPr lang="en-US" sz="1200" kern="1200" dirty="0">
                        <a:solidFill>
                          <a:schemeClr val="dk1"/>
                        </a:solidFill>
                        <a:latin typeface="+mn-lt"/>
                        <a:ea typeface="+mn-ea"/>
                        <a:cs typeface="Arial" panose="020B0604020202020204" pitchFamily="34" charset="0"/>
                      </a:endParaRPr>
                    </a:p>
                  </a:txBody>
                  <a:tcPr marL="68580" marR="68580" marT="0" marB="0">
                    <a:solidFill>
                      <a:schemeClr val="accent2">
                        <a:lumMod val="40000"/>
                        <a:lumOff val="60000"/>
                      </a:schemeClr>
                    </a:solidFill>
                  </a:tcPr>
                </a:tc>
                <a:extLst>
                  <a:ext uri="{0D108BD9-81ED-4DB2-BD59-A6C34878D82A}">
                    <a16:rowId xmlns:a16="http://schemas.microsoft.com/office/drawing/2014/main" val="1603721669"/>
                  </a:ext>
                </a:extLst>
              </a:tr>
              <a:tr h="198174">
                <a:tc>
                  <a:txBody>
                    <a:bodyPr/>
                    <a:lstStyle/>
                    <a:p>
                      <a:pPr lvl="0" algn="l">
                        <a:lnSpc>
                          <a:spcPct val="100000"/>
                        </a:lnSpc>
                        <a:spcBef>
                          <a:spcPts val="0"/>
                        </a:spcBef>
                        <a:spcAft>
                          <a:spcPts val="0"/>
                        </a:spcAft>
                        <a:buNone/>
                      </a:pPr>
                      <a:r>
                        <a:rPr lang="en-GB" sz="1200" kern="1200" noProof="0" dirty="0">
                          <a:solidFill>
                            <a:schemeClr val="dk1"/>
                          </a:solidFill>
                          <a:latin typeface="+mn-lt"/>
                          <a:ea typeface="+mn-ea"/>
                          <a:cs typeface="Arial"/>
                        </a:rPr>
                        <a:t>How were the astronauts able to get to the Moon and back safely? </a:t>
                      </a:r>
                      <a:endParaRPr lang="en-US" sz="1200" kern="1200" dirty="0">
                        <a:solidFill>
                          <a:schemeClr val="dk1"/>
                        </a:solidFill>
                        <a:latin typeface="+mn-lt"/>
                        <a:ea typeface="+mn-ea"/>
                        <a:cs typeface="Arial" panose="020B0604020202020204" pitchFamily="34" charset="0"/>
                      </a:endParaRPr>
                    </a:p>
                  </a:txBody>
                  <a:tcPr marL="68580" marR="68580" marT="0" marB="0">
                    <a:solidFill>
                      <a:schemeClr val="accent2">
                        <a:lumMod val="40000"/>
                        <a:lumOff val="60000"/>
                      </a:schemeClr>
                    </a:solidFill>
                  </a:tcPr>
                </a:tc>
                <a:extLst>
                  <a:ext uri="{0D108BD9-81ED-4DB2-BD59-A6C34878D82A}">
                    <a16:rowId xmlns:a16="http://schemas.microsoft.com/office/drawing/2014/main" val="1814240483"/>
                  </a:ext>
                </a:extLst>
              </a:tr>
              <a:tr h="198174">
                <a:tc>
                  <a:txBody>
                    <a:bodyPr/>
                    <a:lstStyle/>
                    <a:p>
                      <a:pPr marL="0" marR="0" lvl="0" indent="0" algn="l">
                        <a:lnSpc>
                          <a:spcPct val="100000"/>
                        </a:lnSpc>
                        <a:spcBef>
                          <a:spcPts val="0"/>
                        </a:spcBef>
                        <a:spcAft>
                          <a:spcPts val="0"/>
                        </a:spcAft>
                        <a:buNone/>
                      </a:pPr>
                      <a:r>
                        <a:rPr lang="en-GB" sz="1200" b="0" i="0" u="none" strike="noStrike" kern="1200" noProof="0" dirty="0">
                          <a:solidFill>
                            <a:schemeClr val="dk1"/>
                          </a:solidFill>
                          <a:latin typeface="+mn-lt"/>
                        </a:rPr>
                        <a:t>What did the astronauts do on the Moon? </a:t>
                      </a:r>
                      <a:endParaRPr lang="en-US" dirty="0">
                        <a:latin typeface="+mn-lt"/>
                      </a:endParaRPr>
                    </a:p>
                  </a:txBody>
                  <a:tcPr marL="68580" marR="68580" marT="0" marB="0">
                    <a:solidFill>
                      <a:schemeClr val="accent2">
                        <a:lumMod val="40000"/>
                        <a:lumOff val="60000"/>
                      </a:schemeClr>
                    </a:solidFill>
                  </a:tcPr>
                </a:tc>
                <a:extLst>
                  <a:ext uri="{0D108BD9-81ED-4DB2-BD59-A6C34878D82A}">
                    <a16:rowId xmlns:a16="http://schemas.microsoft.com/office/drawing/2014/main" val="1634316888"/>
                  </a:ext>
                </a:extLst>
              </a:tr>
              <a:tr h="198174">
                <a:tc>
                  <a:txBody>
                    <a:bodyPr/>
                    <a:lstStyle/>
                    <a:p>
                      <a:pPr marL="0" marR="0" lvl="0" indent="0" algn="l">
                        <a:lnSpc>
                          <a:spcPct val="100000"/>
                        </a:lnSpc>
                        <a:spcBef>
                          <a:spcPts val="0"/>
                        </a:spcBef>
                        <a:spcAft>
                          <a:spcPts val="0"/>
                        </a:spcAft>
                        <a:buNone/>
                      </a:pPr>
                      <a:r>
                        <a:rPr lang="en-US" sz="1200" dirty="0">
                          <a:latin typeface="+mn-lt"/>
                        </a:rPr>
                        <a:t>Does everyone have the same opinion on space travel?</a:t>
                      </a:r>
                    </a:p>
                  </a:txBody>
                  <a:tcPr marL="68580" marR="68580" marT="0" marB="0">
                    <a:solidFill>
                      <a:schemeClr val="accent2">
                        <a:lumMod val="40000"/>
                        <a:lumOff val="60000"/>
                      </a:schemeClr>
                    </a:solidFill>
                  </a:tcPr>
                </a:tc>
                <a:extLst>
                  <a:ext uri="{0D108BD9-81ED-4DB2-BD59-A6C34878D82A}">
                    <a16:rowId xmlns:a16="http://schemas.microsoft.com/office/drawing/2014/main" val="3010680221"/>
                  </a:ext>
                </a:extLst>
              </a:tr>
              <a:tr h="19817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mn-lt"/>
                        </a:rPr>
                        <a:t>Is the Moon Landing a significant event in the history  of space exploration?</a:t>
                      </a:r>
                    </a:p>
                  </a:txBody>
                  <a:tcPr marL="68580" marR="68580" marT="0" marB="0">
                    <a:solidFill>
                      <a:schemeClr val="accent2">
                        <a:lumMod val="40000"/>
                        <a:lumOff val="60000"/>
                      </a:schemeClr>
                    </a:solidFill>
                  </a:tcPr>
                </a:tc>
                <a:extLst>
                  <a:ext uri="{0D108BD9-81ED-4DB2-BD59-A6C34878D82A}">
                    <a16:rowId xmlns:a16="http://schemas.microsoft.com/office/drawing/2014/main" val="1603514593"/>
                  </a:ext>
                </a:extLst>
              </a:tr>
              <a:tr h="198174">
                <a:tc>
                  <a:txBody>
                    <a:bodyPr/>
                    <a:lstStyle/>
                    <a:p>
                      <a:pPr marL="0" marR="0" lvl="0" indent="0" algn="l" rtl="0" eaLnBrk="1" fontAlgn="auto" latinLnBrk="0" hangingPunct="1">
                        <a:lnSpc>
                          <a:spcPct val="100000"/>
                        </a:lnSpc>
                        <a:spcBef>
                          <a:spcPts val="0"/>
                        </a:spcBef>
                        <a:spcAft>
                          <a:spcPts val="0"/>
                        </a:spcAft>
                        <a:buClrTx/>
                        <a:buSzTx/>
                        <a:buFontTx/>
                        <a:buNone/>
                      </a:pPr>
                      <a:r>
                        <a:rPr lang="en-GB" sz="1200" dirty="0">
                          <a:latin typeface="+mn-lt"/>
                          <a:cs typeface="Arial"/>
                        </a:rPr>
                        <a:t>What type of moving mechanisms are there in picture books?</a:t>
                      </a:r>
                      <a:endParaRPr lang="en-GB" sz="1200" dirty="0">
                        <a:latin typeface="+mn-lt"/>
                        <a:cs typeface="Arial" panose="020B0604020202020204" pitchFamily="34" charset="0"/>
                      </a:endParaRPr>
                    </a:p>
                  </a:txBody>
                  <a:tcPr marL="68580" marR="68580" marT="0" marB="0">
                    <a:solidFill>
                      <a:schemeClr val="accent2">
                        <a:lumMod val="40000"/>
                        <a:lumOff val="60000"/>
                      </a:schemeClr>
                    </a:solidFill>
                  </a:tcPr>
                </a:tc>
                <a:extLst>
                  <a:ext uri="{0D108BD9-81ED-4DB2-BD59-A6C34878D82A}">
                    <a16:rowId xmlns:a16="http://schemas.microsoft.com/office/drawing/2014/main" val="1734531558"/>
                  </a:ext>
                </a:extLst>
              </a:tr>
              <a:tr h="198174">
                <a:tc>
                  <a:txBody>
                    <a:bodyPr/>
                    <a:lstStyle/>
                    <a:p>
                      <a:pPr marL="0" marR="0" lvl="0" indent="0" algn="l" rtl="0" eaLnBrk="1" fontAlgn="auto" latinLnBrk="0" hangingPunct="1">
                        <a:lnSpc>
                          <a:spcPct val="100000"/>
                        </a:lnSpc>
                        <a:spcBef>
                          <a:spcPts val="0"/>
                        </a:spcBef>
                        <a:spcAft>
                          <a:spcPts val="0"/>
                        </a:spcAft>
                        <a:buClrTx/>
                        <a:buSzTx/>
                        <a:buFontTx/>
                        <a:buNone/>
                      </a:pPr>
                      <a:r>
                        <a:rPr lang="en-GB" sz="1200" dirty="0">
                          <a:latin typeface="+mn-lt"/>
                          <a:cs typeface="Arial"/>
                        </a:rPr>
                        <a:t>Can I create a variety of different moving mechanisms i.e. sliders, levers, wheels?</a:t>
                      </a:r>
                      <a:endParaRPr lang="en-GB" sz="1200" dirty="0">
                        <a:latin typeface="+mn-lt"/>
                        <a:cs typeface="Arial" panose="020B0604020202020204" pitchFamily="34" charset="0"/>
                      </a:endParaRPr>
                    </a:p>
                  </a:txBody>
                  <a:tcPr marL="68580" marR="68580" marT="0" marB="0">
                    <a:solidFill>
                      <a:schemeClr val="accent2">
                        <a:lumMod val="40000"/>
                        <a:lumOff val="60000"/>
                      </a:schemeClr>
                    </a:solidFill>
                  </a:tcPr>
                </a:tc>
                <a:extLst>
                  <a:ext uri="{0D108BD9-81ED-4DB2-BD59-A6C34878D82A}">
                    <a16:rowId xmlns:a16="http://schemas.microsoft.com/office/drawing/2014/main" val="3845702159"/>
                  </a:ext>
                </a:extLst>
              </a:tr>
              <a:tr h="0">
                <a:tc>
                  <a:txBody>
                    <a:bodyPr/>
                    <a:lstStyle/>
                    <a:p>
                      <a:pPr marL="0" lvl="0" indent="0" algn="l">
                        <a:lnSpc>
                          <a:spcPct val="100000"/>
                        </a:lnSpc>
                        <a:spcBef>
                          <a:spcPts val="0"/>
                        </a:spcBef>
                        <a:spcAft>
                          <a:spcPts val="0"/>
                        </a:spcAft>
                        <a:buNone/>
                      </a:pPr>
                      <a:r>
                        <a:rPr lang="en-GB" sz="1200" dirty="0">
                          <a:latin typeface="+mn-lt"/>
                          <a:cs typeface="Arial"/>
                        </a:rPr>
                        <a:t>Can I plan and make moving mechanisms for a page in a picture book?</a:t>
                      </a:r>
                    </a:p>
                  </a:txBody>
                  <a:tcPr marL="68580" marR="68580" marT="0" marB="0">
                    <a:solidFill>
                      <a:schemeClr val="accent2">
                        <a:lumMod val="40000"/>
                        <a:lumOff val="60000"/>
                      </a:schemeClr>
                    </a:solidFill>
                  </a:tcPr>
                </a:tc>
                <a:extLst>
                  <a:ext uri="{0D108BD9-81ED-4DB2-BD59-A6C34878D82A}">
                    <a16:rowId xmlns:a16="http://schemas.microsoft.com/office/drawing/2014/main" val="3689896322"/>
                  </a:ext>
                </a:extLst>
              </a:tr>
            </a:tbl>
          </a:graphicData>
        </a:graphic>
      </p:graphicFrame>
      <p:sp>
        <p:nvSpPr>
          <p:cNvPr id="6" name="AutoShape 15" descr="Image result for concret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0" name="AutoShape 17" descr="Image result for concrete"/>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AutoShape 19" descr="Image result for concrete"/>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graphicFrame>
        <p:nvGraphicFramePr>
          <p:cNvPr id="16" name="Table 15">
            <a:extLst>
              <a:ext uri="{FF2B5EF4-FFF2-40B4-BE49-F238E27FC236}">
                <a16:creationId xmlns:a16="http://schemas.microsoft.com/office/drawing/2014/main" id="{E34A2F4A-D5D0-408B-9EEC-44A98BBB7EC7}"/>
              </a:ext>
            </a:extLst>
          </p:cNvPr>
          <p:cNvGraphicFramePr>
            <a:graphicFrameLocks noGrp="1"/>
          </p:cNvGraphicFramePr>
          <p:nvPr>
            <p:extLst>
              <p:ext uri="{D42A27DB-BD31-4B8C-83A1-F6EECF244321}">
                <p14:modId xmlns:p14="http://schemas.microsoft.com/office/powerpoint/2010/main" val="4263693442"/>
              </p:ext>
            </p:extLst>
          </p:nvPr>
        </p:nvGraphicFramePr>
        <p:xfrm>
          <a:off x="6903163" y="4099276"/>
          <a:ext cx="2934789" cy="2720344"/>
        </p:xfrm>
        <a:graphic>
          <a:graphicData uri="http://schemas.openxmlformats.org/drawingml/2006/table">
            <a:tbl>
              <a:tblPr firstRow="1" bandRow="1">
                <a:tableStyleId>{F5AB1C69-6EDB-4FF4-983F-18BD219EF322}</a:tableStyleId>
              </a:tblPr>
              <a:tblGrid>
                <a:gridCol w="2934789">
                  <a:extLst>
                    <a:ext uri="{9D8B030D-6E8A-4147-A177-3AD203B41FA5}">
                      <a16:colId xmlns:a16="http://schemas.microsoft.com/office/drawing/2014/main" val="3034729171"/>
                    </a:ext>
                  </a:extLst>
                </a:gridCol>
              </a:tblGrid>
              <a:tr h="231384">
                <a:tc>
                  <a:txBody>
                    <a:bodyPr/>
                    <a:lstStyle/>
                    <a:p>
                      <a:pPr marL="0" marR="0" lvl="0" indent="0" algn="ctr" defTabSz="914400" rtl="0" eaLnBrk="1" latinLnBrk="0" hangingPunct="1">
                        <a:lnSpc>
                          <a:spcPct val="100000"/>
                        </a:lnSpc>
                        <a:spcBef>
                          <a:spcPts val="0"/>
                        </a:spcBef>
                        <a:spcAft>
                          <a:spcPts val="0"/>
                        </a:spcAft>
                        <a:buClrTx/>
                        <a:buSzTx/>
                        <a:buFontTx/>
                        <a:buNone/>
                        <a:tabLst/>
                        <a:defRPr/>
                      </a:pPr>
                      <a:r>
                        <a:rPr lang="en-US" sz="1500" b="1" kern="1200" dirty="0">
                          <a:solidFill>
                            <a:schemeClr val="lt1"/>
                          </a:solidFill>
                          <a:latin typeface="+mn-lt"/>
                          <a:ea typeface="+mn-ea"/>
                          <a:cs typeface="+mn-cs"/>
                        </a:rPr>
                        <a:t>Spirituality </a:t>
                      </a:r>
                    </a:p>
                  </a:txBody>
                  <a:tcPr marL="74295" marR="74295" marT="37148" marB="37148">
                    <a:solidFill>
                      <a:srgbClr val="669900"/>
                    </a:solidFill>
                  </a:tcPr>
                </a:tc>
                <a:extLst>
                  <a:ext uri="{0D108BD9-81ED-4DB2-BD59-A6C34878D82A}">
                    <a16:rowId xmlns:a16="http://schemas.microsoft.com/office/drawing/2014/main" val="2106910169"/>
                  </a:ext>
                </a:extLst>
              </a:tr>
              <a:tr h="394826">
                <a:tc>
                  <a:txBody>
                    <a:bodyPr/>
                    <a:lstStyle/>
                    <a:p>
                      <a:r>
                        <a:rPr lang="en-US" sz="1200" b="1" kern="1200" dirty="0">
                          <a:solidFill>
                            <a:schemeClr val="dk1"/>
                          </a:solidFill>
                          <a:latin typeface="+mn-lt"/>
                          <a:ea typeface="+mn-ea"/>
                          <a:cs typeface="+mn-cs"/>
                        </a:rPr>
                        <a:t>Window Moments </a:t>
                      </a:r>
                    </a:p>
                    <a:p>
                      <a:r>
                        <a:rPr lang="en-US" sz="1200" b="0" kern="1200" dirty="0">
                          <a:solidFill>
                            <a:schemeClr val="dk1"/>
                          </a:solidFill>
                          <a:latin typeface="+mn-lt"/>
                          <a:ea typeface="+mn-ea"/>
                          <a:cs typeface="+mn-cs"/>
                        </a:rPr>
                        <a:t>Investigate and appreciate the beauty, dangers and adventures of what it might be like to explore space.</a:t>
                      </a:r>
                    </a:p>
                  </a:txBody>
                  <a:tcPr marL="74295" marR="74295" marT="37148" marB="37148">
                    <a:solidFill>
                      <a:schemeClr val="accent2">
                        <a:lumMod val="40000"/>
                        <a:lumOff val="60000"/>
                      </a:schemeClr>
                    </a:solidFill>
                  </a:tcPr>
                </a:tc>
                <a:extLst>
                  <a:ext uri="{0D108BD9-81ED-4DB2-BD59-A6C34878D82A}">
                    <a16:rowId xmlns:a16="http://schemas.microsoft.com/office/drawing/2014/main" val="987701748"/>
                  </a:ext>
                </a:extLst>
              </a:tr>
              <a:tr h="394826">
                <a:tc>
                  <a:txBody>
                    <a:bodyPr/>
                    <a:lstStyle/>
                    <a:p>
                      <a:r>
                        <a:rPr lang="en-US" sz="1200" b="1" kern="1200" dirty="0">
                          <a:solidFill>
                            <a:schemeClr val="dk1"/>
                          </a:solidFill>
                          <a:latin typeface="+mn-lt"/>
                          <a:ea typeface="+mn-ea"/>
                          <a:cs typeface="+mn-cs"/>
                        </a:rPr>
                        <a:t>Mirror Moments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dk1"/>
                          </a:solidFill>
                          <a:latin typeface="+mn-lt"/>
                          <a:ea typeface="+mn-ea"/>
                          <a:cs typeface="+mn-cs"/>
                        </a:rPr>
                        <a:t>Ponder about what an amazing achievement it was to send those astronauts into space, land on the moon and safely get them to return!</a:t>
                      </a:r>
                    </a:p>
                  </a:txBody>
                  <a:tcPr marL="74295" marR="74295" marT="37148" marB="37148">
                    <a:solidFill>
                      <a:schemeClr val="accent2">
                        <a:lumMod val="40000"/>
                        <a:lumOff val="60000"/>
                      </a:schemeClr>
                    </a:solidFill>
                  </a:tcPr>
                </a:tc>
                <a:extLst>
                  <a:ext uri="{0D108BD9-81ED-4DB2-BD59-A6C34878D82A}">
                    <a16:rowId xmlns:a16="http://schemas.microsoft.com/office/drawing/2014/main" val="231960328"/>
                  </a:ext>
                </a:extLst>
              </a:tr>
              <a:tr h="394826">
                <a:tc>
                  <a:txBody>
                    <a:bodyPr/>
                    <a:lstStyle/>
                    <a:p>
                      <a:r>
                        <a:rPr lang="en-US" sz="1200" b="1" kern="1200" dirty="0">
                          <a:solidFill>
                            <a:schemeClr val="dk1"/>
                          </a:solidFill>
                          <a:latin typeface="+mn-lt"/>
                          <a:ea typeface="+mn-ea"/>
                          <a:cs typeface="+mn-cs"/>
                        </a:rPr>
                        <a:t>Door Moments</a:t>
                      </a:r>
                    </a:p>
                    <a:p>
                      <a:r>
                        <a:rPr lang="en-US" sz="1200" kern="1200" dirty="0">
                          <a:solidFill>
                            <a:schemeClr val="dk1"/>
                          </a:solidFill>
                          <a:latin typeface="+mn-lt"/>
                          <a:ea typeface="+mn-ea"/>
                          <a:cs typeface="+mn-cs"/>
                        </a:rPr>
                        <a:t>How can I show courage in my day-today life and be ambitious </a:t>
                      </a:r>
                      <a:r>
                        <a:rPr lang="en-US" sz="1200" kern="1200">
                          <a:solidFill>
                            <a:schemeClr val="dk1"/>
                          </a:solidFill>
                          <a:latin typeface="+mn-lt"/>
                          <a:ea typeface="+mn-ea"/>
                          <a:cs typeface="+mn-cs"/>
                        </a:rPr>
                        <a:t>for myself? </a:t>
                      </a:r>
                      <a:endParaRPr lang="en-US" sz="1200" kern="1200" dirty="0">
                        <a:solidFill>
                          <a:schemeClr val="dk1"/>
                        </a:solidFill>
                        <a:latin typeface="+mn-lt"/>
                        <a:ea typeface="+mn-ea"/>
                        <a:cs typeface="+mn-cs"/>
                      </a:endParaRPr>
                    </a:p>
                  </a:txBody>
                  <a:tcPr marL="74295" marR="74295" marT="37148" marB="37148">
                    <a:solidFill>
                      <a:schemeClr val="accent2">
                        <a:lumMod val="40000"/>
                        <a:lumOff val="60000"/>
                      </a:schemeClr>
                    </a:solidFill>
                  </a:tcPr>
                </a:tc>
                <a:extLst>
                  <a:ext uri="{0D108BD9-81ED-4DB2-BD59-A6C34878D82A}">
                    <a16:rowId xmlns:a16="http://schemas.microsoft.com/office/drawing/2014/main" val="2292319260"/>
                  </a:ext>
                </a:extLst>
              </a:tr>
            </a:tbl>
          </a:graphicData>
        </a:graphic>
      </p:graphicFrame>
    </p:spTree>
    <p:extLst>
      <p:ext uri="{BB962C8B-B14F-4D97-AF65-F5344CB8AC3E}">
        <p14:creationId xmlns:p14="http://schemas.microsoft.com/office/powerpoint/2010/main" val="1230895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79545" y="47193"/>
            <a:ext cx="7429500" cy="273090"/>
          </a:xfrm>
        </p:spPr>
        <p:txBody>
          <a:bodyPr numCol="1">
            <a:noAutofit/>
          </a:bodyPr>
          <a:lstStyle/>
          <a:p>
            <a:r>
              <a:rPr lang="en-US" sz="1800" b="1" dirty="0"/>
              <a:t>Year Group 1 and 2   Term Spring	Topic: The History of Space Travel</a:t>
            </a:r>
          </a:p>
        </p:txBody>
      </p:sp>
      <p:graphicFrame>
        <p:nvGraphicFramePr>
          <p:cNvPr id="4" name="Table 3"/>
          <p:cNvGraphicFramePr>
            <a:graphicFrameLocks noGrp="1"/>
          </p:cNvGraphicFramePr>
          <p:nvPr>
            <p:extLst>
              <p:ext uri="{D42A27DB-BD31-4B8C-83A1-F6EECF244321}">
                <p14:modId xmlns:p14="http://schemas.microsoft.com/office/powerpoint/2010/main" val="772208199"/>
              </p:ext>
            </p:extLst>
          </p:nvPr>
        </p:nvGraphicFramePr>
        <p:xfrm>
          <a:off x="307975" y="494185"/>
          <a:ext cx="5138667" cy="3564444"/>
        </p:xfrm>
        <a:graphic>
          <a:graphicData uri="http://schemas.openxmlformats.org/drawingml/2006/table">
            <a:tbl>
              <a:tblPr firstRow="1" bandRow="1">
                <a:tableStyleId>{21E4AEA4-8DFA-4A89-87EB-49C32662AFE0}</a:tableStyleId>
              </a:tblPr>
              <a:tblGrid>
                <a:gridCol w="323465">
                  <a:extLst>
                    <a:ext uri="{9D8B030D-6E8A-4147-A177-3AD203B41FA5}">
                      <a16:colId xmlns:a16="http://schemas.microsoft.com/office/drawing/2014/main" val="20002"/>
                    </a:ext>
                  </a:extLst>
                </a:gridCol>
                <a:gridCol w="1477462">
                  <a:extLst>
                    <a:ext uri="{9D8B030D-6E8A-4147-A177-3AD203B41FA5}">
                      <a16:colId xmlns:a16="http://schemas.microsoft.com/office/drawing/2014/main" val="20000"/>
                    </a:ext>
                  </a:extLst>
                </a:gridCol>
                <a:gridCol w="3337740">
                  <a:extLst>
                    <a:ext uri="{9D8B030D-6E8A-4147-A177-3AD203B41FA5}">
                      <a16:colId xmlns:a16="http://schemas.microsoft.com/office/drawing/2014/main" val="1496042713"/>
                    </a:ext>
                  </a:extLst>
                </a:gridCol>
              </a:tblGrid>
              <a:tr h="377008">
                <a:tc gridSpan="3">
                  <a:txBody>
                    <a:bodyPr/>
                    <a:lstStyle/>
                    <a:p>
                      <a:pPr algn="ctr"/>
                      <a:r>
                        <a:rPr lang="en-GB" altLang="en-GB" sz="1800" dirty="0"/>
                        <a:t>Prior Vocabulary</a:t>
                      </a:r>
                      <a:endParaRPr lang="en-GB" altLang="en-GB" sz="1800" dirty="0">
                        <a:latin typeface="+mn-lt"/>
                        <a:cs typeface="Arial" panose="020B0604020202020204" pitchFamily="34" charset="0"/>
                      </a:endParaRPr>
                    </a:p>
                  </a:txBody>
                  <a:tcPr marL="74295" marR="74295" marT="37148" marB="37148"/>
                </a:tc>
                <a:tc hMerge="1">
                  <a:txBody>
                    <a:bodyPr/>
                    <a:lstStyle/>
                    <a:p>
                      <a:endParaRPr lang="en-US" sz="1500" dirty="0"/>
                    </a:p>
                  </a:txBody>
                  <a:tcPr marL="74295" marR="74295" marT="37148" marB="37148"/>
                </a:tc>
                <a:tc hMerge="1">
                  <a:txBody>
                    <a:bodyPr/>
                    <a:lstStyle/>
                    <a:p>
                      <a:pPr algn="ctr"/>
                      <a:endParaRPr lang="en-GB" altLang="en-GB" sz="1800" dirty="0">
                        <a:latin typeface="+mn-lt"/>
                        <a:cs typeface="Arial" panose="020B0604020202020204" pitchFamily="34" charset="0"/>
                      </a:endParaRPr>
                    </a:p>
                  </a:txBody>
                  <a:tcPr marL="74295" marR="74295" marT="37148" marB="37148"/>
                </a:tc>
                <a:extLst>
                  <a:ext uri="{0D108BD9-81ED-4DB2-BD59-A6C34878D82A}">
                    <a16:rowId xmlns:a16="http://schemas.microsoft.com/office/drawing/2014/main" val="10000"/>
                  </a:ext>
                </a:extLst>
              </a:tr>
              <a:tr h="0">
                <a:tc>
                  <a:txBody>
                    <a:bodyPr/>
                    <a:lstStyle/>
                    <a:p>
                      <a:r>
                        <a:rPr lang="en-US" sz="1400" dirty="0"/>
                        <a:t>1</a:t>
                      </a:r>
                      <a:endParaRPr lang="en-US" sz="1400" dirty="0">
                        <a:latin typeface="Arial" panose="020B0604020202020204" pitchFamily="34" charset="0"/>
                        <a:cs typeface="Arial" panose="020B0604020202020204" pitchFamily="34" charset="0"/>
                      </a:endParaRPr>
                    </a:p>
                  </a:txBody>
                  <a:tcPr marL="74295" marR="74295" marT="37148" marB="37148"/>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mn-lt"/>
                          <a:cs typeface="Arial" panose="020B0604020202020204" pitchFamily="34" charset="0"/>
                        </a:rPr>
                        <a:t>Planet</a:t>
                      </a:r>
                      <a:endParaRPr lang="en-GB" sz="1200" b="1" dirty="0">
                        <a:latin typeface="+mn-lt"/>
                        <a:cs typeface="Arial" panose="020B0604020202020204" pitchFamily="34" charset="0"/>
                      </a:endParaRPr>
                    </a:p>
                  </a:txBody>
                  <a:tcPr marL="74295" marR="74295" marT="37148" marB="37148"/>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A planet is a large object that orbits a star. It is smaller than a star, and it does not make light.  </a:t>
                      </a:r>
                      <a:endParaRPr kumimoji="0" lang="en-GB" sz="1200" b="0" i="0" u="none" strike="noStrike" kern="1200" cap="none" spc="0" normalizeH="0" baseline="0" noProof="0" dirty="0">
                        <a:ln>
                          <a:noFill/>
                        </a:ln>
                        <a:solidFill>
                          <a:prstClr val="black"/>
                        </a:solidFill>
                        <a:effectLst/>
                        <a:uLnTx/>
                        <a:uFillTx/>
                        <a:latin typeface="+mn-lt"/>
                        <a:ea typeface="+mn-ea"/>
                        <a:cs typeface="+mn-cs"/>
                      </a:endParaRPr>
                    </a:p>
                  </a:txBody>
                  <a:tcPr marL="74295" marR="74295" marT="37148" marB="37148"/>
                </a:tc>
                <a:extLst>
                  <a:ext uri="{0D108BD9-81ED-4DB2-BD59-A6C34878D82A}">
                    <a16:rowId xmlns:a16="http://schemas.microsoft.com/office/drawing/2014/main" val="10001"/>
                  </a:ext>
                </a:extLst>
              </a:tr>
              <a:tr h="311083">
                <a:tc>
                  <a:txBody>
                    <a:bodyPr/>
                    <a:lstStyle/>
                    <a:p>
                      <a:r>
                        <a:rPr lang="en-US" sz="1400" dirty="0"/>
                        <a:t>2</a:t>
                      </a:r>
                      <a:endParaRPr lang="en-US" sz="1400" dirty="0">
                        <a:latin typeface="Arial" panose="020B0604020202020204" pitchFamily="34" charset="0"/>
                        <a:cs typeface="Arial" panose="020B0604020202020204" pitchFamily="34" charset="0"/>
                      </a:endParaRPr>
                    </a:p>
                  </a:txBody>
                  <a:tcPr marL="74295" marR="74295" marT="37148" marB="37148"/>
                </a:tc>
                <a:tc>
                  <a:txBody>
                    <a:bodyPr/>
                    <a:lstStyle/>
                    <a:p>
                      <a:r>
                        <a:rPr lang="en-US" sz="1200" b="1" dirty="0">
                          <a:latin typeface="+mn-lt"/>
                          <a:cs typeface="Arial" panose="020B0604020202020204" pitchFamily="34" charset="0"/>
                        </a:rPr>
                        <a:t>Solar system</a:t>
                      </a:r>
                      <a:endParaRPr lang="en-GB" sz="1200" b="1" dirty="0">
                        <a:latin typeface="+mn-lt"/>
                        <a:cs typeface="Arial" panose="020B0604020202020204" pitchFamily="34" charset="0"/>
                      </a:endParaRPr>
                    </a:p>
                  </a:txBody>
                  <a:tcPr marL="74295" marR="74295" marT="37148" marB="37148"/>
                </a:tc>
                <a:tc>
                  <a:txBody>
                    <a:bodyPr/>
                    <a:lstStyle/>
                    <a:p>
                      <a:r>
                        <a:rPr lang="en-US" sz="1200" b="0" i="0" dirty="0">
                          <a:solidFill>
                            <a:srgbClr val="000000"/>
                          </a:solidFill>
                          <a:effectLst/>
                          <a:latin typeface="+mn-lt"/>
                        </a:rPr>
                        <a:t>It includes our Sun, its eight planets and their moons, and all other bodies that travel around the Sun.</a:t>
                      </a:r>
                      <a:endParaRPr lang="en-GB" sz="1200" dirty="0">
                        <a:latin typeface="+mn-lt"/>
                        <a:cs typeface="Arial" panose="020B0604020202020204" pitchFamily="34" charset="0"/>
                      </a:endParaRPr>
                    </a:p>
                  </a:txBody>
                  <a:tcPr marL="74295" marR="74295" marT="37148" marB="37148"/>
                </a:tc>
                <a:extLst>
                  <a:ext uri="{0D108BD9-81ED-4DB2-BD59-A6C34878D82A}">
                    <a16:rowId xmlns:a16="http://schemas.microsoft.com/office/drawing/2014/main" val="10002"/>
                  </a:ext>
                </a:extLst>
              </a:tr>
              <a:tr h="311083">
                <a:tc>
                  <a:txBody>
                    <a:bodyPr/>
                    <a:lstStyle/>
                    <a:p>
                      <a:r>
                        <a:rPr lang="en-US" sz="1400" dirty="0"/>
                        <a:t>3</a:t>
                      </a:r>
                      <a:endParaRPr lang="en-US" sz="1400" dirty="0">
                        <a:latin typeface="Arial" panose="020B0604020202020204" pitchFamily="34" charset="0"/>
                        <a:cs typeface="Arial" panose="020B0604020202020204" pitchFamily="34" charset="0"/>
                      </a:endParaRPr>
                    </a:p>
                  </a:txBody>
                  <a:tcPr marL="74295" marR="74295" marT="37148" marB="37148"/>
                </a:tc>
                <a:tc>
                  <a:txBody>
                    <a:bodyPr/>
                    <a:lstStyle/>
                    <a:p>
                      <a:r>
                        <a:rPr lang="en-US" sz="1200" b="1" dirty="0">
                          <a:latin typeface="+mn-lt"/>
                          <a:cs typeface="Arial" panose="020B0604020202020204" pitchFamily="34" charset="0"/>
                        </a:rPr>
                        <a:t>Earth</a:t>
                      </a:r>
                      <a:endParaRPr lang="en-GB" sz="1200" b="1" dirty="0">
                        <a:latin typeface="+mn-lt"/>
                        <a:cs typeface="Arial" panose="020B0604020202020204" pitchFamily="34" charset="0"/>
                      </a:endParaRPr>
                    </a:p>
                  </a:txBody>
                  <a:tcPr marL="74295" marR="74295" marT="37148" marB="37148"/>
                </a:tc>
                <a:tc>
                  <a:txBody>
                    <a:bodyPr/>
                    <a:lstStyle/>
                    <a:p>
                      <a:r>
                        <a:rPr lang="en-US" sz="1200" dirty="0">
                          <a:latin typeface="+mn-lt"/>
                          <a:cs typeface="Arial" panose="020B0604020202020204" pitchFamily="34" charset="0"/>
                        </a:rPr>
                        <a:t>The planet we live on.</a:t>
                      </a:r>
                      <a:endParaRPr lang="en-GB" sz="1200" dirty="0">
                        <a:latin typeface="+mn-lt"/>
                        <a:cs typeface="Arial" panose="020B0604020202020204" pitchFamily="34" charset="0"/>
                      </a:endParaRPr>
                    </a:p>
                  </a:txBody>
                  <a:tcPr marL="74295" marR="74295" marT="37148" marB="37148"/>
                </a:tc>
                <a:extLst>
                  <a:ext uri="{0D108BD9-81ED-4DB2-BD59-A6C34878D82A}">
                    <a16:rowId xmlns:a16="http://schemas.microsoft.com/office/drawing/2014/main" val="10003"/>
                  </a:ext>
                </a:extLst>
              </a:tr>
              <a:tr h="311083">
                <a:tc>
                  <a:txBody>
                    <a:bodyPr/>
                    <a:lstStyle/>
                    <a:p>
                      <a:r>
                        <a:rPr lang="en-US" sz="1400" dirty="0">
                          <a:latin typeface="Arial" panose="020B0604020202020204" pitchFamily="34" charset="0"/>
                          <a:cs typeface="Arial" panose="020B0604020202020204" pitchFamily="34" charset="0"/>
                        </a:rPr>
                        <a:t>4</a:t>
                      </a:r>
                    </a:p>
                  </a:txBody>
                  <a:tcPr marL="74295" marR="74295" marT="37148" marB="37148"/>
                </a:tc>
                <a:tc>
                  <a:txBody>
                    <a:bodyPr/>
                    <a:lstStyle/>
                    <a:p>
                      <a:r>
                        <a:rPr lang="en-US" sz="1200" b="1" dirty="0">
                          <a:latin typeface="+mn-lt"/>
                          <a:cs typeface="Arial" panose="020B0604020202020204" pitchFamily="34" charset="0"/>
                        </a:rPr>
                        <a:t>Space</a:t>
                      </a:r>
                      <a:endParaRPr lang="en-GB" sz="1200" b="1" dirty="0">
                        <a:latin typeface="+mn-lt"/>
                        <a:cs typeface="Arial" panose="020B0604020202020204" pitchFamily="34" charset="0"/>
                      </a:endParaRPr>
                    </a:p>
                  </a:txBody>
                  <a:tcPr marL="74295" marR="74295" marT="37148" marB="37148"/>
                </a:tc>
                <a:tc>
                  <a:txBody>
                    <a:bodyPr/>
                    <a:lstStyle/>
                    <a:p>
                      <a:r>
                        <a:rPr lang="en-US" sz="1200" b="0" i="0" kern="1200" dirty="0">
                          <a:solidFill>
                            <a:schemeClr val="dk1"/>
                          </a:solidFill>
                          <a:effectLst/>
                          <a:latin typeface="+mn-lt"/>
                          <a:ea typeface="+mn-ea"/>
                          <a:cs typeface="+mn-cs"/>
                        </a:rPr>
                        <a:t>The area that contains the entire universe beyond the earth; outer space.</a:t>
                      </a:r>
                      <a:endParaRPr lang="en-GB" sz="1200" dirty="0">
                        <a:latin typeface="+mn-lt"/>
                        <a:cs typeface="Arial" panose="020B0604020202020204" pitchFamily="34" charset="0"/>
                      </a:endParaRPr>
                    </a:p>
                  </a:txBody>
                  <a:tcPr marL="74295" marR="74295" marT="37148" marB="37148"/>
                </a:tc>
                <a:extLst>
                  <a:ext uri="{0D108BD9-81ED-4DB2-BD59-A6C34878D82A}">
                    <a16:rowId xmlns:a16="http://schemas.microsoft.com/office/drawing/2014/main" val="2742943627"/>
                  </a:ext>
                </a:extLst>
              </a:tr>
              <a:tr h="311083">
                <a:tc>
                  <a:txBody>
                    <a:bodyPr/>
                    <a:lstStyle/>
                    <a:p>
                      <a:r>
                        <a:rPr lang="en-US" sz="1400" dirty="0">
                          <a:latin typeface="Arial" panose="020B0604020202020204" pitchFamily="34" charset="0"/>
                          <a:cs typeface="Arial" panose="020B0604020202020204" pitchFamily="34" charset="0"/>
                        </a:rPr>
                        <a:t>5</a:t>
                      </a:r>
                    </a:p>
                  </a:txBody>
                  <a:tcPr marL="74295" marR="74295" marT="37148" marB="37148"/>
                </a:tc>
                <a:tc>
                  <a:txBody>
                    <a:bodyPr/>
                    <a:lstStyle/>
                    <a:p>
                      <a:r>
                        <a:rPr lang="en-US" sz="1200" b="1" dirty="0">
                          <a:latin typeface="+mn-lt"/>
                          <a:cs typeface="Arial" panose="020B0604020202020204" pitchFamily="34" charset="0"/>
                        </a:rPr>
                        <a:t>Sun</a:t>
                      </a:r>
                      <a:endParaRPr lang="en-GB" sz="1200" b="1" dirty="0">
                        <a:latin typeface="+mn-lt"/>
                        <a:cs typeface="Arial" panose="020B0604020202020204" pitchFamily="34" charset="0"/>
                      </a:endParaRPr>
                    </a:p>
                  </a:txBody>
                  <a:tcPr marL="74295" marR="74295" marT="37148" marB="37148"/>
                </a:tc>
                <a:tc>
                  <a:txBody>
                    <a:bodyPr/>
                    <a:lstStyle/>
                    <a:p>
                      <a:r>
                        <a:rPr lang="en-US" sz="1200" dirty="0">
                          <a:latin typeface="+mn-lt"/>
                          <a:cs typeface="Arial" panose="020B0604020202020204" pitchFamily="34" charset="0"/>
                        </a:rPr>
                        <a:t>The star in the middle of our solar system.</a:t>
                      </a:r>
                      <a:endParaRPr lang="en-GB" sz="1200" dirty="0">
                        <a:latin typeface="+mn-lt"/>
                        <a:cs typeface="Arial" panose="020B0604020202020204" pitchFamily="34" charset="0"/>
                      </a:endParaRPr>
                    </a:p>
                  </a:txBody>
                  <a:tcPr marL="74295" marR="74295" marT="37148" marB="37148"/>
                </a:tc>
                <a:extLst>
                  <a:ext uri="{0D108BD9-81ED-4DB2-BD59-A6C34878D82A}">
                    <a16:rowId xmlns:a16="http://schemas.microsoft.com/office/drawing/2014/main" val="3912927708"/>
                  </a:ext>
                </a:extLst>
              </a:tr>
              <a:tr h="311083">
                <a:tc>
                  <a:txBody>
                    <a:bodyPr/>
                    <a:lstStyle/>
                    <a:p>
                      <a:r>
                        <a:rPr lang="en-US" sz="1400" dirty="0">
                          <a:latin typeface="Arial" panose="020B0604020202020204" pitchFamily="34" charset="0"/>
                          <a:cs typeface="Arial" panose="020B0604020202020204" pitchFamily="34" charset="0"/>
                        </a:rPr>
                        <a:t>6</a:t>
                      </a:r>
                    </a:p>
                  </a:txBody>
                  <a:tcPr marL="74295" marR="74295" marT="37148" marB="37148"/>
                </a:tc>
                <a:tc>
                  <a:txBody>
                    <a:bodyPr/>
                    <a:lstStyle/>
                    <a:p>
                      <a:r>
                        <a:rPr lang="en-US" sz="1200" b="1" dirty="0">
                          <a:latin typeface="+mn-lt"/>
                          <a:cs typeface="Arial" panose="020B0604020202020204" pitchFamily="34" charset="0"/>
                        </a:rPr>
                        <a:t>Moon</a:t>
                      </a:r>
                      <a:endParaRPr lang="en-GB" sz="1200" b="1" dirty="0">
                        <a:latin typeface="+mn-lt"/>
                        <a:cs typeface="Arial" panose="020B0604020202020204" pitchFamily="34" charset="0"/>
                      </a:endParaRPr>
                    </a:p>
                  </a:txBody>
                  <a:tcPr marL="74295" marR="74295" marT="37148" marB="37148"/>
                </a:tc>
                <a:tc>
                  <a:txBody>
                    <a:bodyPr/>
                    <a:lstStyle/>
                    <a:p>
                      <a:r>
                        <a:rPr lang="en-US" sz="1200" dirty="0">
                          <a:latin typeface="+mn-lt"/>
                          <a:cs typeface="Arial" panose="020B0604020202020204" pitchFamily="34" charset="0"/>
                        </a:rPr>
                        <a:t>a satellite that revolves around the Earth.</a:t>
                      </a:r>
                      <a:endParaRPr lang="en-GB" sz="1200" dirty="0">
                        <a:latin typeface="+mn-lt"/>
                        <a:cs typeface="Arial" panose="020B0604020202020204" pitchFamily="34" charset="0"/>
                      </a:endParaRPr>
                    </a:p>
                  </a:txBody>
                  <a:tcPr marL="74295" marR="74295" marT="37148" marB="37148"/>
                </a:tc>
                <a:extLst>
                  <a:ext uri="{0D108BD9-81ED-4DB2-BD59-A6C34878D82A}">
                    <a16:rowId xmlns:a16="http://schemas.microsoft.com/office/drawing/2014/main" val="10005"/>
                  </a:ext>
                </a:extLst>
              </a:tr>
              <a:tr h="311083">
                <a:tc>
                  <a:txBody>
                    <a:bodyPr/>
                    <a:lstStyle/>
                    <a:p>
                      <a:r>
                        <a:rPr lang="en-US" sz="1400" dirty="0">
                          <a:latin typeface="Arial" panose="020B0604020202020204" pitchFamily="34" charset="0"/>
                          <a:cs typeface="Arial" panose="020B0604020202020204" pitchFamily="34" charset="0"/>
                        </a:rPr>
                        <a:t>7</a:t>
                      </a:r>
                    </a:p>
                  </a:txBody>
                  <a:tcPr marL="74295" marR="74295" marT="37148" marB="37148"/>
                </a:tc>
                <a:tc>
                  <a:txBody>
                    <a:bodyPr/>
                    <a:lstStyle/>
                    <a:p>
                      <a:r>
                        <a:rPr lang="en-US" sz="1200" b="1" dirty="0">
                          <a:latin typeface="+mn-lt"/>
                          <a:cs typeface="Arial" panose="020B0604020202020204" pitchFamily="34" charset="0"/>
                        </a:rPr>
                        <a:t>Star</a:t>
                      </a:r>
                      <a:endParaRPr lang="en-GB" sz="1200" b="1" dirty="0">
                        <a:latin typeface="+mn-lt"/>
                        <a:cs typeface="Arial" panose="020B0604020202020204" pitchFamily="34" charset="0"/>
                      </a:endParaRPr>
                    </a:p>
                  </a:txBody>
                  <a:tcPr marL="74295" marR="74295" marT="37148" marB="37148"/>
                </a:tc>
                <a:tc>
                  <a:txBody>
                    <a:bodyPr/>
                    <a:lstStyle/>
                    <a:p>
                      <a:r>
                        <a:rPr lang="en-US" sz="1200" dirty="0">
                          <a:latin typeface="+mn-lt"/>
                          <a:cs typeface="Arial" panose="020B0604020202020204" pitchFamily="34" charset="0"/>
                        </a:rPr>
                        <a:t>a heavenly body that gives out lots of light and heat.</a:t>
                      </a:r>
                      <a:endParaRPr lang="en-GB" sz="1200" dirty="0">
                        <a:latin typeface="+mn-lt"/>
                        <a:cs typeface="Arial" panose="020B0604020202020204" pitchFamily="34" charset="0"/>
                      </a:endParaRPr>
                    </a:p>
                  </a:txBody>
                  <a:tcPr marL="74295" marR="74295" marT="37148" marB="37148"/>
                </a:tc>
                <a:extLst>
                  <a:ext uri="{0D108BD9-81ED-4DB2-BD59-A6C34878D82A}">
                    <a16:rowId xmlns:a16="http://schemas.microsoft.com/office/drawing/2014/main" val="1068278743"/>
                  </a:ext>
                </a:extLst>
              </a:tr>
              <a:tr h="311083">
                <a:tc>
                  <a:txBody>
                    <a:bodyPr/>
                    <a:lstStyle/>
                    <a:p>
                      <a:r>
                        <a:rPr lang="en-US" sz="1400" dirty="0">
                          <a:latin typeface="Arial" panose="020B0604020202020204" pitchFamily="34" charset="0"/>
                          <a:cs typeface="Arial" panose="020B0604020202020204" pitchFamily="34" charset="0"/>
                        </a:rPr>
                        <a:t>8</a:t>
                      </a:r>
                    </a:p>
                  </a:txBody>
                  <a:tcPr marL="74295" marR="74295" marT="37148" marB="37148"/>
                </a:tc>
                <a:tc>
                  <a:txBody>
                    <a:bodyPr/>
                    <a:lstStyle/>
                    <a:p>
                      <a:r>
                        <a:rPr lang="en-US" sz="1200" b="1" dirty="0">
                          <a:latin typeface="+mn-lt"/>
                          <a:cs typeface="Arial" panose="020B0604020202020204" pitchFamily="34" charset="0"/>
                        </a:rPr>
                        <a:t>Crater</a:t>
                      </a:r>
                      <a:endParaRPr lang="en-GB" sz="1200" b="1" dirty="0">
                        <a:latin typeface="+mn-lt"/>
                        <a:cs typeface="Arial" panose="020B0604020202020204" pitchFamily="34" charset="0"/>
                      </a:endParaRPr>
                    </a:p>
                  </a:txBody>
                  <a:tcPr marL="74295" marR="74295" marT="37148" marB="37148"/>
                </a:tc>
                <a:tc>
                  <a:txBody>
                    <a:bodyPr/>
                    <a:lstStyle/>
                    <a:p>
                      <a:r>
                        <a:rPr lang="en-US" sz="1200" dirty="0">
                          <a:latin typeface="+mn-lt"/>
                          <a:cs typeface="Arial" panose="020B0604020202020204" pitchFamily="34" charset="0"/>
                        </a:rPr>
                        <a:t>a hollow area shaped like a bowl.</a:t>
                      </a:r>
                      <a:endParaRPr lang="en-GB" sz="1200" dirty="0">
                        <a:latin typeface="+mn-lt"/>
                        <a:cs typeface="Arial" panose="020B0604020202020204" pitchFamily="34" charset="0"/>
                      </a:endParaRPr>
                    </a:p>
                  </a:txBody>
                  <a:tcPr marL="74295" marR="74295" marT="37148" marB="37148"/>
                </a:tc>
                <a:extLst>
                  <a:ext uri="{0D108BD9-81ED-4DB2-BD59-A6C34878D82A}">
                    <a16:rowId xmlns:a16="http://schemas.microsoft.com/office/drawing/2014/main" val="1953114973"/>
                  </a:ext>
                </a:extLst>
              </a:tr>
            </a:tbl>
          </a:graphicData>
        </a:graphic>
      </p:graphicFrame>
      <p:cxnSp>
        <p:nvCxnSpPr>
          <p:cNvPr id="5" name="Straight Connector 4"/>
          <p:cNvCxnSpPr/>
          <p:nvPr/>
        </p:nvCxnSpPr>
        <p:spPr>
          <a:xfrm>
            <a:off x="0" y="320283"/>
            <a:ext cx="9906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3" name="Table 2"/>
          <p:cNvGraphicFramePr>
            <a:graphicFrameLocks noGrp="1"/>
          </p:cNvGraphicFramePr>
          <p:nvPr>
            <p:extLst>
              <p:ext uri="{D42A27DB-BD31-4B8C-83A1-F6EECF244321}">
                <p14:modId xmlns:p14="http://schemas.microsoft.com/office/powerpoint/2010/main" val="191585914"/>
              </p:ext>
            </p:extLst>
          </p:nvPr>
        </p:nvGraphicFramePr>
        <p:xfrm>
          <a:off x="5666478" y="465138"/>
          <a:ext cx="4095682" cy="4251603"/>
        </p:xfrm>
        <a:graphic>
          <a:graphicData uri="http://schemas.openxmlformats.org/drawingml/2006/table">
            <a:tbl>
              <a:tblPr firstRow="1" bandRow="1">
                <a:tableStyleId>{93296810-A885-4BE3-A3E7-6D5BEEA58F35}</a:tableStyleId>
              </a:tblPr>
              <a:tblGrid>
                <a:gridCol w="4095682">
                  <a:extLst>
                    <a:ext uri="{9D8B030D-6E8A-4147-A177-3AD203B41FA5}">
                      <a16:colId xmlns:a16="http://schemas.microsoft.com/office/drawing/2014/main" val="20001"/>
                    </a:ext>
                  </a:extLst>
                </a:gridCol>
              </a:tblGrid>
              <a:tr h="388789">
                <a:tc>
                  <a:txBody>
                    <a:bodyPr/>
                    <a:lstStyle/>
                    <a:p>
                      <a:pPr algn="ctr"/>
                      <a:r>
                        <a:rPr lang="en-GB" altLang="en-GB" dirty="0">
                          <a:latin typeface="+mn-lt"/>
                        </a:rPr>
                        <a:t>Prior Knowledge</a:t>
                      </a:r>
                    </a:p>
                  </a:txBody>
                  <a:tcPr marL="74295" marR="74295" marT="37148" marB="37148"/>
                </a:tc>
                <a:extLst>
                  <a:ext uri="{0D108BD9-81ED-4DB2-BD59-A6C34878D82A}">
                    <a16:rowId xmlns:a16="http://schemas.microsoft.com/office/drawing/2014/main" val="10000"/>
                  </a:ext>
                </a:extLst>
              </a:tr>
              <a:tr h="271939">
                <a:tc>
                  <a:txBody>
                    <a:bodyPr/>
                    <a:lstStyle/>
                    <a:p>
                      <a:pPr algn="ctr"/>
                      <a:r>
                        <a:rPr lang="en-GB" sz="1600" b="1" i="1" dirty="0">
                          <a:latin typeface="+mn-lt"/>
                          <a:cs typeface="Arial" panose="020B0604020202020204" pitchFamily="34" charset="0"/>
                        </a:rPr>
                        <a:t>Understanding the World</a:t>
                      </a:r>
                    </a:p>
                  </a:txBody>
                  <a:tcPr marL="68580" marR="68580" marT="0" marB="0"/>
                </a:tc>
                <a:extLst>
                  <a:ext uri="{0D108BD9-81ED-4DB2-BD59-A6C34878D82A}">
                    <a16:rowId xmlns:a16="http://schemas.microsoft.com/office/drawing/2014/main" val="10002"/>
                  </a:ext>
                </a:extLst>
              </a:tr>
              <a:tr h="203954">
                <a:tc>
                  <a:txBody>
                    <a:bodyPr/>
                    <a:lstStyle/>
                    <a:p>
                      <a:r>
                        <a:rPr lang="en-US" sz="1200" dirty="0">
                          <a:latin typeface="+mn-lt"/>
                        </a:rPr>
                        <a:t>There are 8 planets in our solar system. </a:t>
                      </a:r>
                      <a:endParaRPr lang="en-GB" sz="1200" dirty="0">
                        <a:latin typeface="+mn-lt"/>
                        <a:cs typeface="Arial" panose="020B0604020202020204" pitchFamily="34" charset="0"/>
                      </a:endParaRPr>
                    </a:p>
                  </a:txBody>
                  <a:tcPr marL="68580" marR="68580" marT="0" marB="0"/>
                </a:tc>
                <a:extLst>
                  <a:ext uri="{0D108BD9-81ED-4DB2-BD59-A6C34878D82A}">
                    <a16:rowId xmlns:a16="http://schemas.microsoft.com/office/drawing/2014/main" val="2063097890"/>
                  </a:ext>
                </a:extLst>
              </a:tr>
              <a:tr h="407909">
                <a:tc>
                  <a:txBody>
                    <a:bodyPr/>
                    <a:lstStyle/>
                    <a:p>
                      <a:r>
                        <a:rPr lang="en-US" sz="1200" dirty="0">
                          <a:latin typeface="+mn-lt"/>
                        </a:rPr>
                        <a:t>We live on planet called Earth. It is the third planet from the Sun.</a:t>
                      </a:r>
                      <a:endParaRPr lang="en-GB" sz="1200" dirty="0">
                        <a:latin typeface="+mn-lt"/>
                        <a:cs typeface="Arial" panose="020B0604020202020204" pitchFamily="34" charset="0"/>
                      </a:endParaRPr>
                    </a:p>
                  </a:txBody>
                  <a:tcPr marL="68580" marR="68580" marT="0" marB="0"/>
                </a:tc>
                <a:extLst>
                  <a:ext uri="{0D108BD9-81ED-4DB2-BD59-A6C34878D82A}">
                    <a16:rowId xmlns:a16="http://schemas.microsoft.com/office/drawing/2014/main" val="2407509847"/>
                  </a:ext>
                </a:extLst>
              </a:tr>
              <a:tr h="798737">
                <a:tc>
                  <a:txBody>
                    <a:bodyPr/>
                    <a:lstStyle/>
                    <a:p>
                      <a:r>
                        <a:rPr lang="en-US" sz="1200" dirty="0">
                          <a:latin typeface="+mn-lt"/>
                        </a:rPr>
                        <a:t>The solar system consists of the Sun and everything that orbits, or travels around, the Sun. This includes the eight planets and their moons, dwarf planets, and countless asteroids, comets, and other small, icy objects.</a:t>
                      </a:r>
                      <a:endParaRPr lang="en-GB" sz="1200" dirty="0">
                        <a:latin typeface="+mn-lt"/>
                        <a:cs typeface="Arial" panose="020B0604020202020204" pitchFamily="34" charset="0"/>
                      </a:endParaRPr>
                    </a:p>
                  </a:txBody>
                  <a:tcPr marL="68580" marR="68580" marT="0" marB="0"/>
                </a:tc>
                <a:extLst>
                  <a:ext uri="{0D108BD9-81ED-4DB2-BD59-A6C34878D82A}">
                    <a16:rowId xmlns:a16="http://schemas.microsoft.com/office/drawing/2014/main" val="1583344650"/>
                  </a:ext>
                </a:extLst>
              </a:tr>
              <a:tr h="407909">
                <a:tc>
                  <a:txBody>
                    <a:bodyPr/>
                    <a:lstStyle/>
                    <a:p>
                      <a:r>
                        <a:rPr lang="en-US" sz="1200" dirty="0">
                          <a:latin typeface="+mn-lt"/>
                        </a:rPr>
                        <a:t>Space is the area that contains the entire universe beyond the Earth.</a:t>
                      </a:r>
                      <a:endParaRPr lang="en-GB" sz="1200" dirty="0">
                        <a:latin typeface="+mn-lt"/>
                        <a:cs typeface="Arial" panose="020B0604020202020204" pitchFamily="34" charset="0"/>
                      </a:endParaRPr>
                    </a:p>
                  </a:txBody>
                  <a:tcPr marL="68580" marR="68580" marT="0" marB="0"/>
                </a:tc>
                <a:extLst>
                  <a:ext uri="{0D108BD9-81ED-4DB2-BD59-A6C34878D82A}">
                    <a16:rowId xmlns:a16="http://schemas.microsoft.com/office/drawing/2014/main" val="1266474589"/>
                  </a:ext>
                </a:extLst>
              </a:tr>
              <a:tr h="546248">
                <a:tc>
                  <a:txBody>
                    <a:bodyPr/>
                    <a:lstStyle/>
                    <a:p>
                      <a:r>
                        <a:rPr lang="en-US" sz="1200" dirty="0">
                          <a:latin typeface="+mn-lt"/>
                        </a:rPr>
                        <a:t>The Sun is not a planet but a star. All the planets in our solar system orbit (move around) the Sun. The sun provides heat and light to the planets.</a:t>
                      </a:r>
                      <a:endParaRPr lang="en-GB" sz="1200" dirty="0">
                        <a:latin typeface="+mn-lt"/>
                        <a:cs typeface="Arial" panose="020B0604020202020204" pitchFamily="34" charset="0"/>
                      </a:endParaRPr>
                    </a:p>
                  </a:txBody>
                  <a:tcPr marL="68580" marR="68580" marT="0" marB="0"/>
                </a:tc>
                <a:extLst>
                  <a:ext uri="{0D108BD9-81ED-4DB2-BD59-A6C34878D82A}">
                    <a16:rowId xmlns:a16="http://schemas.microsoft.com/office/drawing/2014/main" val="391727202"/>
                  </a:ext>
                </a:extLst>
              </a:tr>
              <a:tr h="407909">
                <a:tc>
                  <a:txBody>
                    <a:bodyPr/>
                    <a:lstStyle/>
                    <a:p>
                      <a:r>
                        <a:rPr lang="en-US" sz="1200" dirty="0">
                          <a:latin typeface="+mn-lt"/>
                        </a:rPr>
                        <a:t>The Moon orbits Earth. The Moon has craters on it, caused by rocks crashing onto the surface. </a:t>
                      </a:r>
                      <a:endParaRPr lang="en-GB" sz="1200" dirty="0">
                        <a:latin typeface="+mn-lt"/>
                        <a:cs typeface="Arial" panose="020B0604020202020204" pitchFamily="34" charset="0"/>
                      </a:endParaRPr>
                    </a:p>
                  </a:txBody>
                  <a:tcPr marL="68580" marR="68580" marT="0" marB="0"/>
                </a:tc>
                <a:extLst>
                  <a:ext uri="{0D108BD9-81ED-4DB2-BD59-A6C34878D82A}">
                    <a16:rowId xmlns:a16="http://schemas.microsoft.com/office/drawing/2014/main" val="10003"/>
                  </a:ext>
                </a:extLst>
              </a:tr>
              <a:tr h="815817">
                <a:tc>
                  <a:txBody>
                    <a:bodyPr/>
                    <a:lstStyle/>
                    <a:p>
                      <a:r>
                        <a:rPr lang="en-US" sz="1200" dirty="0">
                          <a:latin typeface="+mn-lt"/>
                        </a:rPr>
                        <a:t>Astronauts are people who have travelled to space and in 1969, some astronauts landed on the Moon. Astronauts need to wear space suits when they travel into space.</a:t>
                      </a:r>
                      <a:endParaRPr lang="en-GB" sz="1200" dirty="0">
                        <a:latin typeface="+mn-lt"/>
                        <a:cs typeface="Arial" panose="020B0604020202020204" pitchFamily="34" charset="0"/>
                      </a:endParaRPr>
                    </a:p>
                  </a:txBody>
                  <a:tcPr marL="68580" marR="68580" marT="0" marB="0"/>
                </a:tc>
                <a:extLst>
                  <a:ext uri="{0D108BD9-81ED-4DB2-BD59-A6C34878D82A}">
                    <a16:rowId xmlns:a16="http://schemas.microsoft.com/office/drawing/2014/main" val="2576012324"/>
                  </a:ext>
                </a:extLst>
              </a:tr>
            </a:tbl>
          </a:graphicData>
        </a:graphic>
      </p:graphicFrame>
      <p:sp>
        <p:nvSpPr>
          <p:cNvPr id="6" name="AutoShape 15" descr="Image result for concret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0" name="AutoShape 17" descr="Image result for concrete"/>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AutoShape 19" descr="Image result for concrete"/>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6" name="TextBox 15">
            <a:extLst>
              <a:ext uri="{FF2B5EF4-FFF2-40B4-BE49-F238E27FC236}">
                <a16:creationId xmlns:a16="http://schemas.microsoft.com/office/drawing/2014/main" id="{02692A1D-CE40-4832-8F6D-C7EE19EC767F}"/>
              </a:ext>
            </a:extLst>
          </p:cNvPr>
          <p:cNvSpPr txBox="1"/>
          <p:nvPr/>
        </p:nvSpPr>
        <p:spPr>
          <a:xfrm>
            <a:off x="4522615" y="4448562"/>
            <a:ext cx="2578685" cy="369332"/>
          </a:xfrm>
          <a:prstGeom prst="rect">
            <a:avLst/>
          </a:prstGeom>
          <a:noFill/>
        </p:spPr>
        <p:txBody>
          <a:bodyPr wrap="square" rtlCol="0">
            <a:spAutoFit/>
          </a:bodyPr>
          <a:lstStyle/>
          <a:p>
            <a:r>
              <a:rPr lang="en-GB" b="1" dirty="0"/>
              <a:t> </a:t>
            </a:r>
          </a:p>
        </p:txBody>
      </p:sp>
      <p:sp>
        <p:nvSpPr>
          <p:cNvPr id="18" name="TextBox 17">
            <a:extLst>
              <a:ext uri="{FF2B5EF4-FFF2-40B4-BE49-F238E27FC236}">
                <a16:creationId xmlns:a16="http://schemas.microsoft.com/office/drawing/2014/main" id="{4B08B9C5-F977-4F4B-8187-C849EF350B32}"/>
              </a:ext>
            </a:extLst>
          </p:cNvPr>
          <p:cNvSpPr txBox="1"/>
          <p:nvPr/>
        </p:nvSpPr>
        <p:spPr>
          <a:xfrm>
            <a:off x="6638817" y="5573581"/>
            <a:ext cx="2578685" cy="369332"/>
          </a:xfrm>
          <a:prstGeom prst="rect">
            <a:avLst/>
          </a:prstGeom>
          <a:noFill/>
        </p:spPr>
        <p:txBody>
          <a:bodyPr wrap="square" rtlCol="0">
            <a:spAutoFit/>
          </a:bodyPr>
          <a:lstStyle/>
          <a:p>
            <a:r>
              <a:rPr lang="en-GB" b="1" dirty="0"/>
              <a:t> </a:t>
            </a:r>
          </a:p>
        </p:txBody>
      </p:sp>
      <p:sp>
        <p:nvSpPr>
          <p:cNvPr id="19" name="TextBox 18">
            <a:extLst>
              <a:ext uri="{FF2B5EF4-FFF2-40B4-BE49-F238E27FC236}">
                <a16:creationId xmlns:a16="http://schemas.microsoft.com/office/drawing/2014/main" id="{91720787-28D3-4419-A4BA-26CAB332F774}"/>
              </a:ext>
            </a:extLst>
          </p:cNvPr>
          <p:cNvSpPr txBox="1"/>
          <p:nvPr/>
        </p:nvSpPr>
        <p:spPr>
          <a:xfrm>
            <a:off x="765175" y="4591908"/>
            <a:ext cx="2578685" cy="369332"/>
          </a:xfrm>
          <a:prstGeom prst="rect">
            <a:avLst/>
          </a:prstGeom>
          <a:noFill/>
        </p:spPr>
        <p:txBody>
          <a:bodyPr wrap="square" rtlCol="0">
            <a:spAutoFit/>
          </a:bodyPr>
          <a:lstStyle/>
          <a:p>
            <a:r>
              <a:rPr lang="en-GB" b="1" dirty="0"/>
              <a:t> </a:t>
            </a:r>
          </a:p>
        </p:txBody>
      </p:sp>
      <p:pic>
        <p:nvPicPr>
          <p:cNvPr id="12" name="Picture 11">
            <a:extLst>
              <a:ext uri="{FF2B5EF4-FFF2-40B4-BE49-F238E27FC236}">
                <a16:creationId xmlns:a16="http://schemas.microsoft.com/office/drawing/2014/main" id="{DD3DC6DF-4D21-481C-642A-86A1C096D034}"/>
              </a:ext>
            </a:extLst>
          </p:cNvPr>
          <p:cNvPicPr>
            <a:picLocks noChangeAspect="1"/>
          </p:cNvPicPr>
          <p:nvPr/>
        </p:nvPicPr>
        <p:blipFill>
          <a:blip r:embed="rId3"/>
          <a:stretch>
            <a:fillRect/>
          </a:stretch>
        </p:blipFill>
        <p:spPr>
          <a:xfrm>
            <a:off x="6034615" y="5378904"/>
            <a:ext cx="2523700" cy="1491704"/>
          </a:xfrm>
          <a:prstGeom prst="rect">
            <a:avLst/>
          </a:prstGeom>
        </p:spPr>
      </p:pic>
    </p:spTree>
    <p:extLst>
      <p:ext uri="{BB962C8B-B14F-4D97-AF65-F5344CB8AC3E}">
        <p14:creationId xmlns:p14="http://schemas.microsoft.com/office/powerpoint/2010/main" val="124519938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7331</TotalTime>
  <Words>850</Words>
  <Application>Microsoft Office PowerPoint</Application>
  <PresentationFormat>A4 Paper (210x297 mm)</PresentationFormat>
  <Paragraphs>96</Paragraphs>
  <Slides>2</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vt:i4>
      </vt:variant>
    </vt:vector>
  </HeadingPairs>
  <TitlesOfParts>
    <vt:vector size="6" baseType="lpstr">
      <vt:lpstr>Arial</vt:lpstr>
      <vt:lpstr>Calibri</vt:lpstr>
      <vt:lpstr>Calibri Light</vt:lpstr>
      <vt:lpstr>Office Theme</vt:lpstr>
      <vt:lpstr>Year Group 1 and 2   Term3 Spring  Topic: The History of Space Travel and Moving Pictures  </vt:lpstr>
      <vt:lpstr>Year Group 1 and 2   Term Spring Topic: The History of Space Travel</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Jill Murphy | Year One | Autumn 2</dc:title>
  <dc:creator>Jon Brunskill</dc:creator>
  <cp:lastModifiedBy>Lisa Davies</cp:lastModifiedBy>
  <cp:revision>218</cp:revision>
  <cp:lastPrinted>2025-01-12T11:43:30Z</cp:lastPrinted>
  <dcterms:created xsi:type="dcterms:W3CDTF">2017-10-15T20:56:30Z</dcterms:created>
  <dcterms:modified xsi:type="dcterms:W3CDTF">2026-09-23T15:35:54Z</dcterms:modified>
</cp:coreProperties>
</file>