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9" r:id="rId4"/>
  </p:sldMasterIdLst>
  <p:notesMasterIdLst>
    <p:notesMasterId r:id="rId7"/>
  </p:notesMasterIdLst>
  <p:sldIdLst>
    <p:sldId id="256" r:id="rId5"/>
    <p:sldId id="258" r:id="rId6"/>
  </p:sldIdLst>
  <p:sldSz cx="9906000" cy="6858000" type="A4"/>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77BB5FB-D5FB-43BE-A287-7D80D6CEBBD1}" v="58" dt="2024-01-21T15:00:25.09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7" autoAdjust="0"/>
    <p:restoredTop sz="94627"/>
  </p:normalViewPr>
  <p:slideViewPr>
    <p:cSldViewPr snapToGrid="0" snapToObjects="1">
      <p:cViewPr varScale="1">
        <p:scale>
          <a:sx n="95" d="100"/>
          <a:sy n="95" d="100"/>
        </p:scale>
        <p:origin x="754" y="72"/>
      </p:cViewPr>
      <p:guideLst>
        <p:guide orient="horz" pos="2160"/>
        <p:guide pos="312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5659" cy="498056"/>
          </a:xfrm>
          <a:prstGeom prst="rect">
            <a:avLst/>
          </a:prstGeom>
        </p:spPr>
        <p:txBody>
          <a:bodyPr vert="horz" lIns="91294" tIns="45647" rIns="91294" bIns="45647" numCol="1" rtlCol="0"/>
          <a:lstStyle>
            <a:lvl1pPr algn="l">
              <a:defRPr sz="1200"/>
            </a:lvl1pPr>
          </a:lstStyle>
          <a:p>
            <a:endParaRPr lang="en-US" dirty="0"/>
          </a:p>
        </p:txBody>
      </p:sp>
      <p:sp>
        <p:nvSpPr>
          <p:cNvPr id="3" name="Date Placeholder 2"/>
          <p:cNvSpPr>
            <a:spLocks noGrp="1"/>
          </p:cNvSpPr>
          <p:nvPr>
            <p:ph type="dt" idx="1"/>
          </p:nvPr>
        </p:nvSpPr>
        <p:spPr>
          <a:xfrm>
            <a:off x="3850443" y="0"/>
            <a:ext cx="2945659" cy="498056"/>
          </a:xfrm>
          <a:prstGeom prst="rect">
            <a:avLst/>
          </a:prstGeom>
        </p:spPr>
        <p:txBody>
          <a:bodyPr vert="horz" lIns="91294" tIns="45647" rIns="91294" bIns="45647" numCol="1" rtlCol="0"/>
          <a:lstStyle>
            <a:lvl1pPr algn="r">
              <a:defRPr sz="1200"/>
            </a:lvl1pPr>
          </a:lstStyle>
          <a:p>
            <a:fld id="{74DA69C8-F84C-2947-85D9-F4E475966ECC}" type="datetimeFigureOut">
              <a:rPr lang="en-US" smtClean="0"/>
              <a:t>3/2/2026</a:t>
            </a:fld>
            <a:endParaRPr lang="en-US" dirty="0"/>
          </a:p>
        </p:txBody>
      </p:sp>
      <p:sp>
        <p:nvSpPr>
          <p:cNvPr id="4" name="Slide Image Placeholder 3"/>
          <p:cNvSpPr>
            <a:spLocks noGrp="1" noRot="1" noChangeAspect="1"/>
          </p:cNvSpPr>
          <p:nvPr>
            <p:ph type="sldImg" idx="2"/>
          </p:nvPr>
        </p:nvSpPr>
        <p:spPr>
          <a:xfrm>
            <a:off x="979488" y="1241425"/>
            <a:ext cx="4838700" cy="3349625"/>
          </a:xfrm>
          <a:prstGeom prst="rect">
            <a:avLst/>
          </a:prstGeom>
          <a:noFill/>
          <a:ln w="12700">
            <a:solidFill>
              <a:prstClr val="black"/>
            </a:solidFill>
          </a:ln>
        </p:spPr>
        <p:txBody>
          <a:bodyPr vert="horz" lIns="91294" tIns="45647" rIns="91294" bIns="45647" numCol="1" rtlCol="0" anchor="ctr"/>
          <a:lstStyle/>
          <a:p>
            <a:endParaRPr lang="en-US" dirty="0"/>
          </a:p>
        </p:txBody>
      </p:sp>
      <p:sp>
        <p:nvSpPr>
          <p:cNvPr id="5" name="Notes Placeholder 4"/>
          <p:cNvSpPr>
            <a:spLocks noGrp="1"/>
          </p:cNvSpPr>
          <p:nvPr>
            <p:ph type="body" sz="quarter" idx="3"/>
          </p:nvPr>
        </p:nvSpPr>
        <p:spPr>
          <a:xfrm>
            <a:off x="679768" y="4777195"/>
            <a:ext cx="5438140" cy="3908613"/>
          </a:xfrm>
          <a:prstGeom prst="rect">
            <a:avLst/>
          </a:prstGeom>
        </p:spPr>
        <p:txBody>
          <a:bodyPr vert="horz" lIns="91294" tIns="45647" rIns="91294" bIns="45647" numCol="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9428585"/>
            <a:ext cx="2945659" cy="498055"/>
          </a:xfrm>
          <a:prstGeom prst="rect">
            <a:avLst/>
          </a:prstGeom>
        </p:spPr>
        <p:txBody>
          <a:bodyPr vert="horz" lIns="91294" tIns="45647" rIns="91294" bIns="45647" numCol="1"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50443" y="9428585"/>
            <a:ext cx="2945659" cy="498055"/>
          </a:xfrm>
          <a:prstGeom prst="rect">
            <a:avLst/>
          </a:prstGeom>
        </p:spPr>
        <p:txBody>
          <a:bodyPr vert="horz" lIns="91294" tIns="45647" rIns="91294" bIns="45647" numCol="1" rtlCol="0" anchor="b"/>
          <a:lstStyle>
            <a:lvl1pPr algn="r">
              <a:defRPr sz="1200"/>
            </a:lvl1pPr>
          </a:lstStyle>
          <a:p>
            <a:fld id="{90C8F01E-995B-8848-96E4-13733EB6AADD}" type="slidenum">
              <a:rPr lang="en-US" smtClean="0"/>
              <a:t>‹#›</a:t>
            </a:fld>
            <a:endParaRPr lang="en-US" dirty="0"/>
          </a:p>
        </p:txBody>
      </p:sp>
    </p:spTree>
    <p:extLst>
      <p:ext uri="{BB962C8B-B14F-4D97-AF65-F5344CB8AC3E}">
        <p14:creationId xmlns:p14="http://schemas.microsoft.com/office/powerpoint/2010/main" val="14268436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numCol="1"/>
          <a:lstStyle/>
          <a:p>
            <a:endParaRPr lang="en-US" dirty="0"/>
          </a:p>
        </p:txBody>
      </p:sp>
      <p:sp>
        <p:nvSpPr>
          <p:cNvPr id="4" name="Slide Number Placeholder 3"/>
          <p:cNvSpPr>
            <a:spLocks noGrp="1"/>
          </p:cNvSpPr>
          <p:nvPr>
            <p:ph type="sldNum" sz="quarter" idx="10"/>
          </p:nvPr>
        </p:nvSpPr>
        <p:spPr/>
        <p:txBody>
          <a:bodyPr numCol="1"/>
          <a:lstStyle/>
          <a:p>
            <a:fld id="{9C5789CE-836E-B042-843F-5605E41F5001}" type="slidenum">
              <a:rPr lang="en-US" smtClean="0"/>
              <a:t>1</a:t>
            </a:fld>
            <a:endParaRPr lang="en-US" dirty="0"/>
          </a:p>
        </p:txBody>
      </p:sp>
    </p:spTree>
    <p:extLst>
      <p:ext uri="{BB962C8B-B14F-4D97-AF65-F5344CB8AC3E}">
        <p14:creationId xmlns:p14="http://schemas.microsoft.com/office/powerpoint/2010/main" val="39172839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numCol="1"/>
          <a:lstStyle/>
          <a:p>
            <a:endParaRPr lang="en-US" dirty="0"/>
          </a:p>
        </p:txBody>
      </p:sp>
      <p:sp>
        <p:nvSpPr>
          <p:cNvPr id="4" name="Slide Number Placeholder 3"/>
          <p:cNvSpPr>
            <a:spLocks noGrp="1"/>
          </p:cNvSpPr>
          <p:nvPr>
            <p:ph type="sldNum" sz="quarter" idx="10"/>
          </p:nvPr>
        </p:nvSpPr>
        <p:spPr/>
        <p:txBody>
          <a:bodyPr numCol="1"/>
          <a:lstStyle/>
          <a:p>
            <a:fld id="{9C5789CE-836E-B042-843F-5605E41F5001}" type="slidenum">
              <a:rPr lang="en-US" smtClean="0"/>
              <a:t>2</a:t>
            </a:fld>
            <a:endParaRPr lang="en-US" dirty="0"/>
          </a:p>
        </p:txBody>
      </p:sp>
    </p:spTree>
    <p:extLst>
      <p:ext uri="{BB962C8B-B14F-4D97-AF65-F5344CB8AC3E}">
        <p14:creationId xmlns:p14="http://schemas.microsoft.com/office/powerpoint/2010/main" val="3509135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numCol="1"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numCol="1"/>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numCol="1"/>
          <a:lstStyle/>
          <a:p>
            <a:fld id="{4027089A-8636-F64C-9D23-B4C3EC8D4BA5}" type="datetimeFigureOut">
              <a:rPr lang="en-US" smtClean="0"/>
              <a:t>3/2/2026</a:t>
            </a:fld>
            <a:endParaRPr lang="en-US" dirty="0"/>
          </a:p>
        </p:txBody>
      </p:sp>
      <p:sp>
        <p:nvSpPr>
          <p:cNvPr id="5" name="Footer Placeholder 4"/>
          <p:cNvSpPr>
            <a:spLocks noGrp="1"/>
          </p:cNvSpPr>
          <p:nvPr>
            <p:ph type="ftr" sz="quarter" idx="11"/>
          </p:nvPr>
        </p:nvSpPr>
        <p:spPr/>
        <p:txBody>
          <a:bodyPr numCol="1"/>
          <a:lstStyle/>
          <a:p>
            <a:endParaRPr lang="en-US" dirty="0"/>
          </a:p>
        </p:txBody>
      </p:sp>
      <p:sp>
        <p:nvSpPr>
          <p:cNvPr id="6" name="Slide Number Placeholder 5"/>
          <p:cNvSpPr>
            <a:spLocks noGrp="1"/>
          </p:cNvSpPr>
          <p:nvPr>
            <p:ph type="sldNum" sz="quarter" idx="12"/>
          </p:nvPr>
        </p:nvSpPr>
        <p:spPr/>
        <p:txBody>
          <a:bodyPr numCol="1"/>
          <a:lstStyle/>
          <a:p>
            <a:fld id="{3953B47E-519D-9549-9FB6-B83933F17F08}"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num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numCol="1"/>
          <a:lstStyle/>
          <a:p>
            <a:fld id="{4027089A-8636-F64C-9D23-B4C3EC8D4BA5}" type="datetimeFigureOut">
              <a:rPr lang="en-US" smtClean="0"/>
              <a:t>3/2/2026</a:t>
            </a:fld>
            <a:endParaRPr lang="en-US" dirty="0"/>
          </a:p>
        </p:txBody>
      </p:sp>
      <p:sp>
        <p:nvSpPr>
          <p:cNvPr id="5" name="Footer Placeholder 4"/>
          <p:cNvSpPr>
            <a:spLocks noGrp="1"/>
          </p:cNvSpPr>
          <p:nvPr>
            <p:ph type="ftr" sz="quarter" idx="11"/>
          </p:nvPr>
        </p:nvSpPr>
        <p:spPr/>
        <p:txBody>
          <a:bodyPr numCol="1"/>
          <a:lstStyle/>
          <a:p>
            <a:endParaRPr lang="en-US" dirty="0"/>
          </a:p>
        </p:txBody>
      </p:sp>
      <p:sp>
        <p:nvSpPr>
          <p:cNvPr id="6" name="Slide Number Placeholder 5"/>
          <p:cNvSpPr>
            <a:spLocks noGrp="1"/>
          </p:cNvSpPr>
          <p:nvPr>
            <p:ph type="sldNum" sz="quarter" idx="12"/>
          </p:nvPr>
        </p:nvSpPr>
        <p:spPr/>
        <p:txBody>
          <a:bodyPr numCol="1"/>
          <a:lstStyle/>
          <a:p>
            <a:fld id="{3953B47E-519D-9549-9FB6-B83933F17F08}"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numCol="1"/>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num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numCol="1"/>
          <a:lstStyle/>
          <a:p>
            <a:fld id="{4027089A-8636-F64C-9D23-B4C3EC8D4BA5}" type="datetimeFigureOut">
              <a:rPr lang="en-US" smtClean="0"/>
              <a:t>3/2/2026</a:t>
            </a:fld>
            <a:endParaRPr lang="en-US" dirty="0"/>
          </a:p>
        </p:txBody>
      </p:sp>
      <p:sp>
        <p:nvSpPr>
          <p:cNvPr id="5" name="Footer Placeholder 4"/>
          <p:cNvSpPr>
            <a:spLocks noGrp="1"/>
          </p:cNvSpPr>
          <p:nvPr>
            <p:ph type="ftr" sz="quarter" idx="11"/>
          </p:nvPr>
        </p:nvSpPr>
        <p:spPr/>
        <p:txBody>
          <a:bodyPr numCol="1"/>
          <a:lstStyle/>
          <a:p>
            <a:endParaRPr lang="en-US" dirty="0"/>
          </a:p>
        </p:txBody>
      </p:sp>
      <p:sp>
        <p:nvSpPr>
          <p:cNvPr id="6" name="Slide Number Placeholder 5"/>
          <p:cNvSpPr>
            <a:spLocks noGrp="1"/>
          </p:cNvSpPr>
          <p:nvPr>
            <p:ph type="sldNum" sz="quarter" idx="12"/>
          </p:nvPr>
        </p:nvSpPr>
        <p:spPr/>
        <p:txBody>
          <a:bodyPr numCol="1"/>
          <a:lstStyle/>
          <a:p>
            <a:fld id="{3953B47E-519D-9549-9FB6-B83933F17F08}"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US"/>
              <a:t>Click to edit Master title style</a:t>
            </a:r>
            <a:endParaRPr lang="en-US" dirty="0"/>
          </a:p>
        </p:txBody>
      </p:sp>
      <p:sp>
        <p:nvSpPr>
          <p:cNvPr id="3" name="Content Placeholder 2"/>
          <p:cNvSpPr>
            <a:spLocks noGrp="1"/>
          </p:cNvSpPr>
          <p:nvPr>
            <p:ph idx="1"/>
          </p:nvPr>
        </p:nvSpPr>
        <p:spPr/>
        <p:txBody>
          <a:bodyPr num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numCol="1"/>
          <a:lstStyle/>
          <a:p>
            <a:fld id="{4027089A-8636-F64C-9D23-B4C3EC8D4BA5}" type="datetimeFigureOut">
              <a:rPr lang="en-US" smtClean="0"/>
              <a:t>3/2/2026</a:t>
            </a:fld>
            <a:endParaRPr lang="en-US" dirty="0"/>
          </a:p>
        </p:txBody>
      </p:sp>
      <p:sp>
        <p:nvSpPr>
          <p:cNvPr id="5" name="Footer Placeholder 4"/>
          <p:cNvSpPr>
            <a:spLocks noGrp="1"/>
          </p:cNvSpPr>
          <p:nvPr>
            <p:ph type="ftr" sz="quarter" idx="11"/>
          </p:nvPr>
        </p:nvSpPr>
        <p:spPr/>
        <p:txBody>
          <a:bodyPr numCol="1"/>
          <a:lstStyle/>
          <a:p>
            <a:endParaRPr lang="en-US" dirty="0"/>
          </a:p>
        </p:txBody>
      </p:sp>
      <p:sp>
        <p:nvSpPr>
          <p:cNvPr id="6" name="Slide Number Placeholder 5"/>
          <p:cNvSpPr>
            <a:spLocks noGrp="1"/>
          </p:cNvSpPr>
          <p:nvPr>
            <p:ph type="sldNum" sz="quarter" idx="12"/>
          </p:nvPr>
        </p:nvSpPr>
        <p:spPr/>
        <p:txBody>
          <a:bodyPr numCol="1"/>
          <a:lstStyle/>
          <a:p>
            <a:fld id="{3953B47E-519D-9549-9FB6-B83933F17F08}"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numCol="1"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numCol="1"/>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numCol="1"/>
          <a:lstStyle/>
          <a:p>
            <a:fld id="{4027089A-8636-F64C-9D23-B4C3EC8D4BA5}" type="datetimeFigureOut">
              <a:rPr lang="en-US" smtClean="0"/>
              <a:t>3/2/2026</a:t>
            </a:fld>
            <a:endParaRPr lang="en-US" dirty="0"/>
          </a:p>
        </p:txBody>
      </p:sp>
      <p:sp>
        <p:nvSpPr>
          <p:cNvPr id="5" name="Footer Placeholder 4"/>
          <p:cNvSpPr>
            <a:spLocks noGrp="1"/>
          </p:cNvSpPr>
          <p:nvPr>
            <p:ph type="ftr" sz="quarter" idx="11"/>
          </p:nvPr>
        </p:nvSpPr>
        <p:spPr/>
        <p:txBody>
          <a:bodyPr numCol="1"/>
          <a:lstStyle/>
          <a:p>
            <a:endParaRPr lang="en-US" dirty="0"/>
          </a:p>
        </p:txBody>
      </p:sp>
      <p:sp>
        <p:nvSpPr>
          <p:cNvPr id="6" name="Slide Number Placeholder 5"/>
          <p:cNvSpPr>
            <a:spLocks noGrp="1"/>
          </p:cNvSpPr>
          <p:nvPr>
            <p:ph type="sldNum" sz="quarter" idx="12"/>
          </p:nvPr>
        </p:nvSpPr>
        <p:spPr/>
        <p:txBody>
          <a:bodyPr numCol="1"/>
          <a:lstStyle/>
          <a:p>
            <a:fld id="{3953B47E-519D-9549-9FB6-B83933F17F08}"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num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num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numCol="1"/>
          <a:lstStyle/>
          <a:p>
            <a:fld id="{4027089A-8636-F64C-9D23-B4C3EC8D4BA5}" type="datetimeFigureOut">
              <a:rPr lang="en-US" smtClean="0"/>
              <a:t>3/2/2026</a:t>
            </a:fld>
            <a:endParaRPr lang="en-US" dirty="0"/>
          </a:p>
        </p:txBody>
      </p:sp>
      <p:sp>
        <p:nvSpPr>
          <p:cNvPr id="6" name="Footer Placeholder 5"/>
          <p:cNvSpPr>
            <a:spLocks noGrp="1"/>
          </p:cNvSpPr>
          <p:nvPr>
            <p:ph type="ftr" sz="quarter" idx="11"/>
          </p:nvPr>
        </p:nvSpPr>
        <p:spPr/>
        <p:txBody>
          <a:bodyPr numCol="1"/>
          <a:lstStyle/>
          <a:p>
            <a:endParaRPr lang="en-US" dirty="0"/>
          </a:p>
        </p:txBody>
      </p:sp>
      <p:sp>
        <p:nvSpPr>
          <p:cNvPr id="7" name="Slide Number Placeholder 6"/>
          <p:cNvSpPr>
            <a:spLocks noGrp="1"/>
          </p:cNvSpPr>
          <p:nvPr>
            <p:ph type="sldNum" sz="quarter" idx="12"/>
          </p:nvPr>
        </p:nvSpPr>
        <p:spPr/>
        <p:txBody>
          <a:bodyPr numCol="1"/>
          <a:lstStyle/>
          <a:p>
            <a:fld id="{3953B47E-519D-9549-9FB6-B83933F17F08}"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numCol="1"/>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numCol="1"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2329" y="2505075"/>
            <a:ext cx="4190702" cy="3684588"/>
          </a:xfrm>
        </p:spPr>
        <p:txBody>
          <a:bodyPr num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numCol="1"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num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numCol="1"/>
          <a:lstStyle/>
          <a:p>
            <a:fld id="{4027089A-8636-F64C-9D23-B4C3EC8D4BA5}" type="datetimeFigureOut">
              <a:rPr lang="en-US" smtClean="0"/>
              <a:t>3/2/2026</a:t>
            </a:fld>
            <a:endParaRPr lang="en-US" dirty="0"/>
          </a:p>
        </p:txBody>
      </p:sp>
      <p:sp>
        <p:nvSpPr>
          <p:cNvPr id="8" name="Footer Placeholder 7"/>
          <p:cNvSpPr>
            <a:spLocks noGrp="1"/>
          </p:cNvSpPr>
          <p:nvPr>
            <p:ph type="ftr" sz="quarter" idx="11"/>
          </p:nvPr>
        </p:nvSpPr>
        <p:spPr/>
        <p:txBody>
          <a:bodyPr numCol="1"/>
          <a:lstStyle/>
          <a:p>
            <a:endParaRPr lang="en-US" dirty="0"/>
          </a:p>
        </p:txBody>
      </p:sp>
      <p:sp>
        <p:nvSpPr>
          <p:cNvPr id="9" name="Slide Number Placeholder 8"/>
          <p:cNvSpPr>
            <a:spLocks noGrp="1"/>
          </p:cNvSpPr>
          <p:nvPr>
            <p:ph type="sldNum" sz="quarter" idx="12"/>
          </p:nvPr>
        </p:nvSpPr>
        <p:spPr/>
        <p:txBody>
          <a:bodyPr numCol="1"/>
          <a:lstStyle/>
          <a:p>
            <a:fld id="{3953B47E-519D-9549-9FB6-B83933F17F08}"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US"/>
              <a:t>Click to edit Master title style</a:t>
            </a:r>
            <a:endParaRPr lang="en-US" dirty="0"/>
          </a:p>
        </p:txBody>
      </p:sp>
      <p:sp>
        <p:nvSpPr>
          <p:cNvPr id="3" name="Date Placeholder 2"/>
          <p:cNvSpPr>
            <a:spLocks noGrp="1"/>
          </p:cNvSpPr>
          <p:nvPr>
            <p:ph type="dt" sz="half" idx="10"/>
          </p:nvPr>
        </p:nvSpPr>
        <p:spPr/>
        <p:txBody>
          <a:bodyPr numCol="1"/>
          <a:lstStyle/>
          <a:p>
            <a:fld id="{4027089A-8636-F64C-9D23-B4C3EC8D4BA5}" type="datetimeFigureOut">
              <a:rPr lang="en-US" smtClean="0"/>
              <a:t>3/2/2026</a:t>
            </a:fld>
            <a:endParaRPr lang="en-US" dirty="0"/>
          </a:p>
        </p:txBody>
      </p:sp>
      <p:sp>
        <p:nvSpPr>
          <p:cNvPr id="4" name="Footer Placeholder 3"/>
          <p:cNvSpPr>
            <a:spLocks noGrp="1"/>
          </p:cNvSpPr>
          <p:nvPr>
            <p:ph type="ftr" sz="quarter" idx="11"/>
          </p:nvPr>
        </p:nvSpPr>
        <p:spPr/>
        <p:txBody>
          <a:bodyPr numCol="1"/>
          <a:lstStyle/>
          <a:p>
            <a:endParaRPr lang="en-US" dirty="0"/>
          </a:p>
        </p:txBody>
      </p:sp>
      <p:sp>
        <p:nvSpPr>
          <p:cNvPr id="5" name="Slide Number Placeholder 4"/>
          <p:cNvSpPr>
            <a:spLocks noGrp="1"/>
          </p:cNvSpPr>
          <p:nvPr>
            <p:ph type="sldNum" sz="quarter" idx="12"/>
          </p:nvPr>
        </p:nvSpPr>
        <p:spPr/>
        <p:txBody>
          <a:bodyPr numCol="1"/>
          <a:lstStyle/>
          <a:p>
            <a:fld id="{3953B47E-519D-9549-9FB6-B83933F17F08}"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numCol="1"/>
          <a:lstStyle/>
          <a:p>
            <a:fld id="{4027089A-8636-F64C-9D23-B4C3EC8D4BA5}" type="datetimeFigureOut">
              <a:rPr lang="en-US" smtClean="0"/>
              <a:t>3/2/2026</a:t>
            </a:fld>
            <a:endParaRPr lang="en-US" dirty="0"/>
          </a:p>
        </p:txBody>
      </p:sp>
      <p:sp>
        <p:nvSpPr>
          <p:cNvPr id="3" name="Footer Placeholder 2"/>
          <p:cNvSpPr>
            <a:spLocks noGrp="1"/>
          </p:cNvSpPr>
          <p:nvPr>
            <p:ph type="ftr" sz="quarter" idx="11"/>
          </p:nvPr>
        </p:nvSpPr>
        <p:spPr/>
        <p:txBody>
          <a:bodyPr numCol="1"/>
          <a:lstStyle/>
          <a:p>
            <a:endParaRPr lang="en-US" dirty="0"/>
          </a:p>
        </p:txBody>
      </p:sp>
      <p:sp>
        <p:nvSpPr>
          <p:cNvPr id="4" name="Slide Number Placeholder 3"/>
          <p:cNvSpPr>
            <a:spLocks noGrp="1"/>
          </p:cNvSpPr>
          <p:nvPr>
            <p:ph type="sldNum" sz="quarter" idx="12"/>
          </p:nvPr>
        </p:nvSpPr>
        <p:spPr/>
        <p:txBody>
          <a:bodyPr numCol="1"/>
          <a:lstStyle/>
          <a:p>
            <a:fld id="{3953B47E-519D-9549-9FB6-B83933F17F08}"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numCol="1"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numCol="1"/>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numCol="1"/>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numCol="1"/>
          <a:lstStyle/>
          <a:p>
            <a:fld id="{4027089A-8636-F64C-9D23-B4C3EC8D4BA5}" type="datetimeFigureOut">
              <a:rPr lang="en-US" smtClean="0"/>
              <a:t>3/2/2026</a:t>
            </a:fld>
            <a:endParaRPr lang="en-US" dirty="0"/>
          </a:p>
        </p:txBody>
      </p:sp>
      <p:sp>
        <p:nvSpPr>
          <p:cNvPr id="6" name="Footer Placeholder 5"/>
          <p:cNvSpPr>
            <a:spLocks noGrp="1"/>
          </p:cNvSpPr>
          <p:nvPr>
            <p:ph type="ftr" sz="quarter" idx="11"/>
          </p:nvPr>
        </p:nvSpPr>
        <p:spPr/>
        <p:txBody>
          <a:bodyPr numCol="1"/>
          <a:lstStyle/>
          <a:p>
            <a:endParaRPr lang="en-US" dirty="0"/>
          </a:p>
        </p:txBody>
      </p:sp>
      <p:sp>
        <p:nvSpPr>
          <p:cNvPr id="7" name="Slide Number Placeholder 6"/>
          <p:cNvSpPr>
            <a:spLocks noGrp="1"/>
          </p:cNvSpPr>
          <p:nvPr>
            <p:ph type="sldNum" sz="quarter" idx="12"/>
          </p:nvPr>
        </p:nvSpPr>
        <p:spPr/>
        <p:txBody>
          <a:bodyPr numCol="1"/>
          <a:lstStyle/>
          <a:p>
            <a:fld id="{3953B47E-519D-9549-9FB6-B83933F17F08}"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numCol="1"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numCol="1"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4" name="Text Placeholder 3"/>
          <p:cNvSpPr>
            <a:spLocks noGrp="1"/>
          </p:cNvSpPr>
          <p:nvPr>
            <p:ph type="body" sz="half" idx="2"/>
          </p:nvPr>
        </p:nvSpPr>
        <p:spPr>
          <a:xfrm>
            <a:off x="682328" y="2057400"/>
            <a:ext cx="3194943" cy="3811588"/>
          </a:xfrm>
        </p:spPr>
        <p:txBody>
          <a:bodyPr numCol="1"/>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numCol="1"/>
          <a:lstStyle/>
          <a:p>
            <a:fld id="{4027089A-8636-F64C-9D23-B4C3EC8D4BA5}" type="datetimeFigureOut">
              <a:rPr lang="en-US" smtClean="0"/>
              <a:t>3/2/2026</a:t>
            </a:fld>
            <a:endParaRPr lang="en-US" dirty="0"/>
          </a:p>
        </p:txBody>
      </p:sp>
      <p:sp>
        <p:nvSpPr>
          <p:cNvPr id="6" name="Footer Placeholder 5"/>
          <p:cNvSpPr>
            <a:spLocks noGrp="1"/>
          </p:cNvSpPr>
          <p:nvPr>
            <p:ph type="ftr" sz="quarter" idx="11"/>
          </p:nvPr>
        </p:nvSpPr>
        <p:spPr/>
        <p:txBody>
          <a:bodyPr numCol="1"/>
          <a:lstStyle/>
          <a:p>
            <a:endParaRPr lang="en-US" dirty="0"/>
          </a:p>
        </p:txBody>
      </p:sp>
      <p:sp>
        <p:nvSpPr>
          <p:cNvPr id="7" name="Slide Number Placeholder 6"/>
          <p:cNvSpPr>
            <a:spLocks noGrp="1"/>
          </p:cNvSpPr>
          <p:nvPr>
            <p:ph type="sldNum" sz="quarter" idx="12"/>
          </p:nvPr>
        </p:nvSpPr>
        <p:spPr/>
        <p:txBody>
          <a:bodyPr numCol="1"/>
          <a:lstStyle/>
          <a:p>
            <a:fld id="{3953B47E-519D-9549-9FB6-B83933F17F08}"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numCol="1"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numCol="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numCol="1" rtlCol="0" anchor="ctr"/>
          <a:lstStyle>
            <a:lvl1pPr algn="l">
              <a:defRPr sz="1200">
                <a:solidFill>
                  <a:schemeClr val="tx1">
                    <a:tint val="75000"/>
                  </a:schemeClr>
                </a:solidFill>
              </a:defRPr>
            </a:lvl1pPr>
          </a:lstStyle>
          <a:p>
            <a:fld id="{4027089A-8636-F64C-9D23-B4C3EC8D4BA5}" type="datetimeFigureOut">
              <a:rPr lang="en-US" smtClean="0"/>
              <a:t>3/2/2026</a:t>
            </a:fld>
            <a:endParaRPr lang="en-US" dirty="0"/>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numCol="1"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numCol="1" rtlCol="0" anchor="ctr"/>
          <a:lstStyle>
            <a:lvl1pPr algn="r">
              <a:defRPr sz="1200">
                <a:solidFill>
                  <a:schemeClr val="tx1">
                    <a:tint val="75000"/>
                  </a:schemeClr>
                </a:solidFill>
              </a:defRPr>
            </a:lvl1pPr>
          </a:lstStyle>
          <a:p>
            <a:fld id="{3953B47E-519D-9549-9FB6-B83933F17F08}" type="slidenum">
              <a:rPr lang="en-US" smtClean="0"/>
              <a:t>‹#›</a:t>
            </a:fld>
            <a:endParaRPr lang="en-US" dirty="0"/>
          </a:p>
        </p:txBody>
      </p:sp>
    </p:spTree>
    <p:extLst>
      <p:ext uri="{BB962C8B-B14F-4D97-AF65-F5344CB8AC3E}">
        <p14:creationId xmlns:p14="http://schemas.microsoft.com/office/powerpoint/2010/main" val="762762940"/>
      </p:ext>
    </p:extLst>
  </p:cSld>
  <p:clrMap bg1="lt1" tx1="dk1" bg2="lt2" tx2="dk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49947" y="65195"/>
            <a:ext cx="8290612" cy="273090"/>
          </a:xfrm>
        </p:spPr>
        <p:txBody>
          <a:bodyPr numCol="1">
            <a:normAutofit fontScale="90000"/>
          </a:bodyPr>
          <a:lstStyle/>
          <a:p>
            <a:r>
              <a:rPr lang="en-US" sz="1800" b="1" dirty="0"/>
              <a:t>Year Group 1/2   	Cycle A 	Term  4	</a:t>
            </a:r>
            <a:r>
              <a:rPr lang="en-GB" sz="1800" kern="0" dirty="0">
                <a:effectLst/>
                <a:latin typeface="Calibri" panose="020F0502020204030204" pitchFamily="34" charset="0"/>
                <a:ea typeface="Times New Roman" panose="02020603050405020304" pitchFamily="18" charset="0"/>
              </a:rPr>
              <a:t>How do people know how to behave?</a:t>
            </a:r>
            <a:r>
              <a:rPr lang="en-US" sz="1800" dirty="0"/>
              <a:t> </a:t>
            </a:r>
          </a:p>
        </p:txBody>
      </p:sp>
      <p:graphicFrame>
        <p:nvGraphicFramePr>
          <p:cNvPr id="4" name="Table 3"/>
          <p:cNvGraphicFramePr>
            <a:graphicFrameLocks noGrp="1"/>
          </p:cNvGraphicFramePr>
          <p:nvPr>
            <p:extLst>
              <p:ext uri="{D42A27DB-BD31-4B8C-83A1-F6EECF244321}">
                <p14:modId xmlns:p14="http://schemas.microsoft.com/office/powerpoint/2010/main" val="400363544"/>
              </p:ext>
            </p:extLst>
          </p:nvPr>
        </p:nvGraphicFramePr>
        <p:xfrm>
          <a:off x="95964" y="413375"/>
          <a:ext cx="3362562" cy="5503552"/>
        </p:xfrm>
        <a:graphic>
          <a:graphicData uri="http://schemas.openxmlformats.org/drawingml/2006/table">
            <a:tbl>
              <a:tblPr firstRow="1" bandRow="1">
                <a:tableStyleId>{21E4AEA4-8DFA-4A89-87EB-49C32662AFE0}</a:tableStyleId>
              </a:tblPr>
              <a:tblGrid>
                <a:gridCol w="248628">
                  <a:extLst>
                    <a:ext uri="{9D8B030D-6E8A-4147-A177-3AD203B41FA5}">
                      <a16:colId xmlns:a16="http://schemas.microsoft.com/office/drawing/2014/main" val="20002"/>
                    </a:ext>
                  </a:extLst>
                </a:gridCol>
                <a:gridCol w="1258957">
                  <a:extLst>
                    <a:ext uri="{9D8B030D-6E8A-4147-A177-3AD203B41FA5}">
                      <a16:colId xmlns:a16="http://schemas.microsoft.com/office/drawing/2014/main" val="20000"/>
                    </a:ext>
                  </a:extLst>
                </a:gridCol>
                <a:gridCol w="1854977">
                  <a:extLst>
                    <a:ext uri="{9D8B030D-6E8A-4147-A177-3AD203B41FA5}">
                      <a16:colId xmlns:a16="http://schemas.microsoft.com/office/drawing/2014/main" val="20001"/>
                    </a:ext>
                  </a:extLst>
                </a:gridCol>
              </a:tblGrid>
              <a:tr h="295109">
                <a:tc gridSpan="3">
                  <a:txBody>
                    <a:bodyPr/>
                    <a:lstStyle/>
                    <a:p>
                      <a:pPr marL="0" marR="0" lvl="0" indent="0" algn="ctr" defTabSz="914400" rtl="0" eaLnBrk="1" latinLnBrk="0" hangingPunct="1">
                        <a:lnSpc>
                          <a:spcPct val="100000"/>
                        </a:lnSpc>
                        <a:spcBef>
                          <a:spcPts val="0"/>
                        </a:spcBef>
                        <a:spcAft>
                          <a:spcPts val="0"/>
                        </a:spcAft>
                        <a:buClrTx/>
                        <a:buSzTx/>
                        <a:buFontTx/>
                        <a:buNone/>
                        <a:tabLst/>
                        <a:defRPr/>
                      </a:pPr>
                      <a:r>
                        <a:rPr lang="en-US" sz="1500" dirty="0"/>
                        <a:t>Key Vocabulary</a:t>
                      </a:r>
                    </a:p>
                  </a:txBody>
                  <a:tcPr marL="74295" marR="74295" marT="37148" marB="37148">
                    <a:solidFill>
                      <a:schemeClr val="accent1"/>
                    </a:solidFill>
                  </a:tcPr>
                </a:tc>
                <a:tc hMerge="1">
                  <a:txBody>
                    <a:bodyPr/>
                    <a:lstStyle/>
                    <a:p>
                      <a:endParaRPr lang="en-US" sz="1500" dirty="0"/>
                    </a:p>
                  </a:txBody>
                  <a:tcPr marL="74295" marR="74295" marT="37148" marB="37148"/>
                </a:tc>
                <a:tc hMerge="1">
                  <a:txBody>
                    <a:bodyPr/>
                    <a:lstStyle/>
                    <a:p>
                      <a:endParaRPr lang="en-US" sz="1500" dirty="0"/>
                    </a:p>
                  </a:txBody>
                  <a:tcPr marL="74295" marR="74295" marT="37148" marB="37148"/>
                </a:tc>
                <a:extLst>
                  <a:ext uri="{0D108BD9-81ED-4DB2-BD59-A6C34878D82A}">
                    <a16:rowId xmlns:a16="http://schemas.microsoft.com/office/drawing/2014/main" val="10000"/>
                  </a:ext>
                </a:extLst>
              </a:tr>
              <a:tr h="480890">
                <a:tc>
                  <a:txBody>
                    <a:bodyPr/>
                    <a:lstStyle/>
                    <a:p>
                      <a:r>
                        <a:rPr lang="en-US" sz="1050" b="0" dirty="0">
                          <a:latin typeface="+mn-lt"/>
                        </a:rPr>
                        <a:t>1</a:t>
                      </a:r>
                      <a:endParaRPr lang="en-US" sz="1050" b="0" dirty="0">
                        <a:latin typeface="+mn-lt"/>
                        <a:cs typeface="Arial" panose="020B0604020202020204" pitchFamily="34" charset="0"/>
                      </a:endParaRP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latin typeface="+mn-lt"/>
                          <a:cs typeface="Arial" panose="020B0604020202020204" pitchFamily="34" charset="0"/>
                        </a:rPr>
                        <a:t>Ten Commandments</a:t>
                      </a:r>
                      <a:endParaRPr lang="en-GB" sz="1200" b="0" dirty="0">
                        <a:latin typeface="+mn-lt"/>
                        <a:cs typeface="Arial" panose="020B0604020202020204" pitchFamily="34" charset="0"/>
                      </a:endParaRPr>
                    </a:p>
                  </a:txBody>
                  <a:tcPr marL="74295" marR="74295" marT="37148" marB="37148"/>
                </a:tc>
                <a:tc>
                  <a:txBody>
                    <a:bodyPr/>
                    <a:lstStyle/>
                    <a:p>
                      <a:pPr eaLnBrk="1" hangingPunct="1">
                        <a:spcAft>
                          <a:spcPts val="300"/>
                        </a:spcAft>
                      </a:pPr>
                      <a:r>
                        <a:rPr lang="en-US" sz="1200" dirty="0"/>
                        <a:t>the ten laws handed down by God to Moses on Mount Sinai, according to the Old Testament of the Bible and the Tanakh. The Ten Commandments tell Jewish and Christian believers how to behave. </a:t>
                      </a:r>
                      <a:endParaRPr lang="en-GB" sz="1200" b="0" kern="1200" dirty="0">
                        <a:solidFill>
                          <a:schemeClr val="dk1"/>
                        </a:solidFill>
                        <a:latin typeface="+mn-lt"/>
                        <a:ea typeface="+mn-ea"/>
                        <a:cs typeface="Arial" panose="020B0604020202020204" pitchFamily="34" charset="0"/>
                      </a:endParaRPr>
                    </a:p>
                  </a:txBody>
                  <a:tcPr marL="74295" marR="74295" marT="37148" marB="37148"/>
                </a:tc>
                <a:extLst>
                  <a:ext uri="{0D108BD9-81ED-4DB2-BD59-A6C34878D82A}">
                    <a16:rowId xmlns:a16="http://schemas.microsoft.com/office/drawing/2014/main" val="4101498794"/>
                  </a:ext>
                </a:extLst>
              </a:tr>
              <a:tr h="266932">
                <a:tc>
                  <a:txBody>
                    <a:bodyPr/>
                    <a:lstStyle/>
                    <a:p>
                      <a:r>
                        <a:rPr lang="en-US" sz="1050" b="0" dirty="0">
                          <a:latin typeface="+mn-lt"/>
                        </a:rPr>
                        <a:t>2</a:t>
                      </a:r>
                      <a:endParaRPr lang="en-US" sz="1050" b="0" dirty="0">
                        <a:latin typeface="+mn-lt"/>
                        <a:cs typeface="Arial" panose="020B0604020202020204" pitchFamily="34" charset="0"/>
                      </a:endParaRPr>
                    </a:p>
                  </a:txBody>
                  <a:tcPr marL="74295" marR="74295" marT="37148" marB="37148"/>
                </a:tc>
                <a:tc>
                  <a:txBody>
                    <a:bodyPr/>
                    <a:lstStyle/>
                    <a:p>
                      <a:r>
                        <a:rPr lang="en-US" sz="1200" b="0" dirty="0">
                          <a:latin typeface="+mn-lt"/>
                          <a:cs typeface="Arial" panose="020B0604020202020204" pitchFamily="34" charset="0"/>
                        </a:rPr>
                        <a:t>Moses</a:t>
                      </a:r>
                      <a:endParaRPr lang="en-GB" sz="1200" b="0" dirty="0">
                        <a:latin typeface="+mn-lt"/>
                        <a:cs typeface="Arial" panose="020B0604020202020204" pitchFamily="34" charset="0"/>
                      </a:endParaRP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The Hebrew leader who received the Ten Commandments from God on Mount Sinai, and who led the Jews out of slavery in Egypt.</a:t>
                      </a:r>
                      <a:endParaRPr lang="en-GB" sz="1200" b="0" kern="1200" noProof="0" dirty="0">
                        <a:solidFill>
                          <a:schemeClr val="dk1"/>
                        </a:solidFill>
                        <a:latin typeface="+mn-lt"/>
                        <a:ea typeface="+mn-ea"/>
                        <a:cs typeface="Arial" panose="020B0604020202020204" pitchFamily="34" charset="0"/>
                      </a:endParaRPr>
                    </a:p>
                  </a:txBody>
                  <a:tcPr marL="74295" marR="74295" marT="37148" marB="37148"/>
                </a:tc>
                <a:extLst>
                  <a:ext uri="{0D108BD9-81ED-4DB2-BD59-A6C34878D82A}">
                    <a16:rowId xmlns:a16="http://schemas.microsoft.com/office/drawing/2014/main" val="10004"/>
                  </a:ext>
                </a:extLst>
              </a:tr>
              <a:tr h="250640">
                <a:tc>
                  <a:txBody>
                    <a:bodyPr/>
                    <a:lstStyle/>
                    <a:p>
                      <a:r>
                        <a:rPr lang="en-US" sz="1050" b="0" dirty="0">
                          <a:latin typeface="+mn-lt"/>
                        </a:rPr>
                        <a:t>3</a:t>
                      </a:r>
                      <a:endParaRPr lang="en-US" sz="1050" b="0" dirty="0">
                        <a:latin typeface="+mn-lt"/>
                        <a:cs typeface="Arial" panose="020B0604020202020204" pitchFamily="34" charset="0"/>
                      </a:endParaRP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latin typeface="+mn-lt"/>
                          <a:cs typeface="Arial" panose="020B0604020202020204" pitchFamily="34" charset="0"/>
                        </a:rPr>
                        <a:t>Rule</a:t>
                      </a:r>
                      <a:endParaRPr lang="en-GB" sz="1200" b="0" dirty="0">
                        <a:latin typeface="+mn-lt"/>
                        <a:cs typeface="Arial" panose="020B0604020202020204" pitchFamily="34" charset="0"/>
                      </a:endParaRP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dirty="0"/>
                        <a:t>A</a:t>
                      </a:r>
                      <a:r>
                        <a:rPr lang="en-US" sz="1200" dirty="0"/>
                        <a:t> law or direction that guides behavior or action. </a:t>
                      </a:r>
                      <a:endParaRPr lang="en-GB" sz="1200" b="0" kern="1200" noProof="0" dirty="0">
                        <a:solidFill>
                          <a:schemeClr val="dk1"/>
                        </a:solidFill>
                        <a:latin typeface="+mn-lt"/>
                        <a:ea typeface="+mn-ea"/>
                        <a:cs typeface="Arial" panose="020B0604020202020204" pitchFamily="34" charset="0"/>
                      </a:endParaRPr>
                    </a:p>
                  </a:txBody>
                  <a:tcPr marL="74295" marR="74295" marT="37148" marB="37148"/>
                </a:tc>
                <a:extLst>
                  <a:ext uri="{0D108BD9-81ED-4DB2-BD59-A6C34878D82A}">
                    <a16:rowId xmlns:a16="http://schemas.microsoft.com/office/drawing/2014/main" val="2096467875"/>
                  </a:ext>
                </a:extLst>
              </a:tr>
              <a:tr h="267193">
                <a:tc>
                  <a:txBody>
                    <a:bodyPr/>
                    <a:lstStyle/>
                    <a:p>
                      <a:r>
                        <a:rPr lang="en-US" sz="1050" b="0" dirty="0">
                          <a:latin typeface="+mn-lt"/>
                        </a:rPr>
                        <a:t>4</a:t>
                      </a:r>
                      <a:endParaRPr lang="en-US" sz="1050" b="0" dirty="0">
                        <a:latin typeface="+mn-lt"/>
                        <a:cs typeface="Arial" panose="020B0604020202020204" pitchFamily="34" charset="0"/>
                      </a:endParaRPr>
                    </a:p>
                  </a:txBody>
                  <a:tcPr marL="74295" marR="74295" marT="37148" marB="37148"/>
                </a:tc>
                <a:tc>
                  <a:txBody>
                    <a:bodyPr/>
                    <a:lstStyle/>
                    <a:p>
                      <a:r>
                        <a:rPr lang="en-US" sz="1200" b="0" dirty="0">
                          <a:latin typeface="+mn-lt"/>
                          <a:cs typeface="Arial" panose="020B0604020202020204" pitchFamily="34" charset="0"/>
                        </a:rPr>
                        <a:t>Golden Rule</a:t>
                      </a:r>
                      <a:endParaRPr lang="en-GB" sz="1200" b="0" dirty="0">
                        <a:latin typeface="+mn-lt"/>
                        <a:cs typeface="Arial" panose="020B0604020202020204" pitchFamily="34" charset="0"/>
                      </a:endParaRP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dk1"/>
                          </a:solidFill>
                          <a:latin typeface="+mn-lt"/>
                          <a:ea typeface="+mn-ea"/>
                          <a:cs typeface="+mn-cs"/>
                        </a:rPr>
                        <a:t>A rule of conduct that is usually phrased "Do unto others as you would have them do unto you".</a:t>
                      </a:r>
                      <a:endParaRPr lang="en-GB" sz="1200" kern="1200" noProof="0" dirty="0">
                        <a:solidFill>
                          <a:schemeClr val="dk1"/>
                        </a:solidFill>
                        <a:latin typeface="+mn-lt"/>
                        <a:ea typeface="+mn-ea"/>
                        <a:cs typeface="+mn-cs"/>
                      </a:endParaRPr>
                    </a:p>
                  </a:txBody>
                  <a:tcPr marL="74295" marR="74295" marT="37148" marB="37148"/>
                </a:tc>
                <a:extLst>
                  <a:ext uri="{0D108BD9-81ED-4DB2-BD59-A6C34878D82A}">
                    <a16:rowId xmlns:a16="http://schemas.microsoft.com/office/drawing/2014/main" val="10005"/>
                  </a:ext>
                </a:extLst>
              </a:tr>
              <a:tr h="267193">
                <a:tc>
                  <a:txBody>
                    <a:bodyPr/>
                    <a:lstStyle/>
                    <a:p>
                      <a:r>
                        <a:rPr lang="en-US" sz="1050" b="0" dirty="0">
                          <a:latin typeface="+mn-lt"/>
                          <a:cs typeface="Arial" panose="020B0604020202020204" pitchFamily="34" charset="0"/>
                        </a:rPr>
                        <a:t>5</a:t>
                      </a:r>
                    </a:p>
                  </a:txBody>
                  <a:tcPr marL="74295" marR="74295" marT="37148" marB="37148"/>
                </a:tc>
                <a:tc>
                  <a:txBody>
                    <a:bodyPr/>
                    <a:lstStyle/>
                    <a:p>
                      <a:r>
                        <a:rPr lang="en-US" sz="1200" b="0" kern="1200" dirty="0">
                          <a:solidFill>
                            <a:schemeClr val="dk1"/>
                          </a:solidFill>
                          <a:latin typeface="+mn-lt"/>
                          <a:ea typeface="+mn-ea"/>
                          <a:cs typeface="Arial" panose="020B0604020202020204" pitchFamily="34" charset="0"/>
                        </a:rPr>
                        <a:t>Moral</a:t>
                      </a:r>
                      <a:endParaRPr lang="en-GB" sz="1200" b="0" kern="1200" dirty="0">
                        <a:solidFill>
                          <a:schemeClr val="dk1"/>
                        </a:solidFill>
                        <a:latin typeface="+mn-lt"/>
                        <a:ea typeface="+mn-ea"/>
                        <a:cs typeface="Arial" panose="020B0604020202020204" pitchFamily="34" charset="0"/>
                      </a:endParaRPr>
                    </a:p>
                  </a:txBody>
                  <a:tcPr marL="74295" marR="74295" marT="37148" marB="37148"/>
                </a:tc>
                <a:tc>
                  <a:txBody>
                    <a:bodyPr/>
                    <a:lstStyle/>
                    <a:p>
                      <a:r>
                        <a:rPr lang="en-US" altLang="en-US" sz="1200" kern="1200" dirty="0">
                          <a:solidFill>
                            <a:schemeClr val="dk1"/>
                          </a:solidFill>
                          <a:latin typeface="+mn-lt"/>
                          <a:ea typeface="+mn-ea"/>
                          <a:cs typeface="+mn-cs"/>
                        </a:rPr>
                        <a:t>W</a:t>
                      </a:r>
                      <a:r>
                        <a:rPr lang="en-US" sz="1200" kern="1200" dirty="0">
                          <a:solidFill>
                            <a:schemeClr val="dk1"/>
                          </a:solidFill>
                          <a:latin typeface="+mn-lt"/>
                          <a:ea typeface="+mn-ea"/>
                          <a:cs typeface="+mn-cs"/>
                        </a:rPr>
                        <a:t>hat is right and what is wrong in how a person acts.</a:t>
                      </a:r>
                      <a:endParaRPr lang="en-GB" sz="1200" kern="1200" dirty="0">
                        <a:solidFill>
                          <a:schemeClr val="dk1"/>
                        </a:solidFill>
                        <a:latin typeface="+mn-lt"/>
                        <a:ea typeface="+mn-ea"/>
                        <a:cs typeface="+mn-cs"/>
                      </a:endParaRPr>
                    </a:p>
                  </a:txBody>
                  <a:tcPr marL="74295" marR="74295" marT="37148" marB="37148"/>
                </a:tc>
                <a:extLst>
                  <a:ext uri="{0D108BD9-81ED-4DB2-BD59-A6C34878D82A}">
                    <a16:rowId xmlns:a16="http://schemas.microsoft.com/office/drawing/2014/main" val="28299653"/>
                  </a:ext>
                </a:extLst>
              </a:tr>
              <a:tr h="0">
                <a:tc>
                  <a:txBody>
                    <a:bodyPr/>
                    <a:lstStyle/>
                    <a:p>
                      <a:r>
                        <a:rPr lang="en-US" sz="1050" b="0" dirty="0">
                          <a:latin typeface="+mn-lt"/>
                          <a:cs typeface="Arial" panose="020B0604020202020204" pitchFamily="34" charset="0"/>
                        </a:rPr>
                        <a:t>6</a:t>
                      </a: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latin typeface="+mn-lt"/>
                          <a:cs typeface="Arial" panose="020B0604020202020204" pitchFamily="34" charset="0"/>
                        </a:rPr>
                        <a:t>Islam </a:t>
                      </a:r>
                      <a:endParaRPr lang="en-GB" sz="1200" b="0" dirty="0">
                        <a:latin typeface="+mn-lt"/>
                        <a:cs typeface="Arial" panose="020B0604020202020204" pitchFamily="34" charset="0"/>
                      </a:endParaRP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dk1"/>
                          </a:solidFill>
                          <a:latin typeface="+mn-lt"/>
                          <a:ea typeface="+mn-ea"/>
                          <a:cs typeface="+mn-cs"/>
                        </a:rPr>
                        <a:t>A religion founded by Muhammad. Its holy book is called the Koran.</a:t>
                      </a:r>
                      <a:endParaRPr lang="en-GB" sz="1200" b="0" kern="1200" dirty="0">
                        <a:solidFill>
                          <a:schemeClr val="dk1"/>
                        </a:solidFill>
                        <a:latin typeface="+mn-lt"/>
                        <a:ea typeface="+mn-ea"/>
                        <a:cs typeface="Arial" panose="020B0604020202020204" pitchFamily="34" charset="0"/>
                      </a:endParaRPr>
                    </a:p>
                  </a:txBody>
                  <a:tcPr marL="74295" marR="74295" marT="37148" marB="37148"/>
                </a:tc>
                <a:extLst>
                  <a:ext uri="{0D108BD9-81ED-4DB2-BD59-A6C34878D82A}">
                    <a16:rowId xmlns:a16="http://schemas.microsoft.com/office/drawing/2014/main" val="2332263478"/>
                  </a:ext>
                </a:extLst>
              </a:tr>
            </a:tbl>
          </a:graphicData>
        </a:graphic>
      </p:graphicFrame>
      <p:cxnSp>
        <p:nvCxnSpPr>
          <p:cNvPr id="5" name="Straight Connector 4"/>
          <p:cNvCxnSpPr/>
          <p:nvPr/>
        </p:nvCxnSpPr>
        <p:spPr>
          <a:xfrm>
            <a:off x="0" y="320283"/>
            <a:ext cx="99060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3" name="Table 2"/>
          <p:cNvGraphicFramePr>
            <a:graphicFrameLocks noGrp="1"/>
          </p:cNvGraphicFramePr>
          <p:nvPr>
            <p:extLst>
              <p:ext uri="{D42A27DB-BD31-4B8C-83A1-F6EECF244321}">
                <p14:modId xmlns:p14="http://schemas.microsoft.com/office/powerpoint/2010/main" val="175236259"/>
              </p:ext>
            </p:extLst>
          </p:nvPr>
        </p:nvGraphicFramePr>
        <p:xfrm>
          <a:off x="3509358" y="413375"/>
          <a:ext cx="3250671" cy="5757566"/>
        </p:xfrm>
        <a:graphic>
          <a:graphicData uri="http://schemas.openxmlformats.org/drawingml/2006/table">
            <a:tbl>
              <a:tblPr firstRow="1" bandRow="1">
                <a:tableStyleId>{93296810-A885-4BE3-A3E7-6D5BEEA58F35}</a:tableStyleId>
              </a:tblPr>
              <a:tblGrid>
                <a:gridCol w="3250671">
                  <a:extLst>
                    <a:ext uri="{9D8B030D-6E8A-4147-A177-3AD203B41FA5}">
                      <a16:colId xmlns:a16="http://schemas.microsoft.com/office/drawing/2014/main" val="20001"/>
                    </a:ext>
                  </a:extLst>
                </a:gridCol>
              </a:tblGrid>
              <a:tr h="325736">
                <a:tc>
                  <a:txBody>
                    <a:bodyPr/>
                    <a:lstStyle/>
                    <a:p>
                      <a:pPr algn="ctr"/>
                      <a:r>
                        <a:rPr lang="en-GB" altLang="en-GB" dirty="0"/>
                        <a:t> </a:t>
                      </a:r>
                      <a:r>
                        <a:rPr lang="en-GB" altLang="en-GB" sz="1500" b="1" kern="1200" dirty="0">
                          <a:solidFill>
                            <a:schemeClr val="lt1"/>
                          </a:solidFill>
                          <a:latin typeface="+mn-lt"/>
                          <a:ea typeface="+mn-ea"/>
                          <a:cs typeface="+mn-cs"/>
                        </a:rPr>
                        <a:t>Sticky Knowledge </a:t>
                      </a:r>
                    </a:p>
                  </a:txBody>
                  <a:tcPr marL="74295" marR="74295" marT="37148" marB="37148"/>
                </a:tc>
                <a:extLst>
                  <a:ext uri="{0D108BD9-81ED-4DB2-BD59-A6C34878D82A}">
                    <a16:rowId xmlns:a16="http://schemas.microsoft.com/office/drawing/2014/main" val="10000"/>
                  </a:ext>
                </a:extLst>
              </a:tr>
              <a:tr h="341755">
                <a:tc>
                  <a:txBody>
                    <a:bodyPr/>
                    <a:lstStyle/>
                    <a:p>
                      <a:r>
                        <a:rPr lang="en-US" sz="1200" b="0" kern="1200" dirty="0">
                          <a:solidFill>
                            <a:schemeClr val="dk1"/>
                          </a:solidFill>
                          <a:latin typeface="+mn-lt"/>
                          <a:ea typeface="+mn-ea"/>
                          <a:cs typeface="Arial" panose="020B0604020202020204" pitchFamily="34" charset="0"/>
                        </a:rPr>
                        <a:t>Rules help people to know how to behave in different places. </a:t>
                      </a:r>
                      <a:endParaRPr lang="en-GB" sz="1200" b="0" kern="1200" dirty="0">
                        <a:solidFill>
                          <a:schemeClr val="dk1"/>
                        </a:solidFill>
                        <a:latin typeface="+mn-lt"/>
                        <a:ea typeface="+mn-ea"/>
                        <a:cs typeface="Arial" panose="020B0604020202020204" pitchFamily="34" charset="0"/>
                      </a:endParaRPr>
                    </a:p>
                  </a:txBody>
                  <a:tcPr marL="68580" marR="68580" marT="0" marB="0"/>
                </a:tc>
                <a:extLst>
                  <a:ext uri="{0D108BD9-81ED-4DB2-BD59-A6C34878D82A}">
                    <a16:rowId xmlns:a16="http://schemas.microsoft.com/office/drawing/2014/main" val="10001"/>
                  </a:ext>
                </a:extLst>
              </a:tr>
              <a:tr h="34175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dk1"/>
                          </a:solidFill>
                          <a:latin typeface="+mn-lt"/>
                          <a:ea typeface="+mn-ea"/>
                          <a:cs typeface="Arial" panose="020B0604020202020204" pitchFamily="34" charset="0"/>
                        </a:rPr>
                        <a:t>The Ten Commandments were a set of rules, laws that were given to Moses. </a:t>
                      </a:r>
                      <a:endParaRPr lang="en-GB" sz="1200" b="0" kern="1200" dirty="0">
                        <a:solidFill>
                          <a:schemeClr val="dk1"/>
                        </a:solidFill>
                        <a:latin typeface="+mn-lt"/>
                        <a:ea typeface="+mn-ea"/>
                        <a:cs typeface="Arial" panose="020B0604020202020204" pitchFamily="34" charset="0"/>
                      </a:endParaRPr>
                    </a:p>
                  </a:txBody>
                  <a:tcPr marL="68580" marR="68580" marT="0" marB="0"/>
                </a:tc>
                <a:extLst>
                  <a:ext uri="{0D108BD9-81ED-4DB2-BD59-A6C34878D82A}">
                    <a16:rowId xmlns:a16="http://schemas.microsoft.com/office/drawing/2014/main" val="10002"/>
                  </a:ext>
                </a:extLst>
              </a:tr>
              <a:tr h="34175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dk1"/>
                          </a:solidFill>
                          <a:latin typeface="+mn-lt"/>
                          <a:ea typeface="+mn-ea"/>
                          <a:cs typeface="Arial" panose="020B0604020202020204" pitchFamily="34" charset="0"/>
                        </a:rPr>
                        <a:t>The Ten Commandments were given by God to show people how to live and behave towards God and each other. </a:t>
                      </a:r>
                      <a:endParaRPr lang="en-GB" sz="1200" b="0" kern="1200" dirty="0">
                        <a:solidFill>
                          <a:schemeClr val="dk1"/>
                        </a:solidFill>
                        <a:latin typeface="+mn-lt"/>
                        <a:ea typeface="+mn-ea"/>
                        <a:cs typeface="Arial" panose="020B0604020202020204" pitchFamily="34" charset="0"/>
                      </a:endParaRPr>
                    </a:p>
                  </a:txBody>
                  <a:tcPr marL="68580" marR="68580" marT="0" marB="0"/>
                </a:tc>
                <a:extLst>
                  <a:ext uri="{0D108BD9-81ED-4DB2-BD59-A6C34878D82A}">
                    <a16:rowId xmlns:a16="http://schemas.microsoft.com/office/drawing/2014/main" val="2407509847"/>
                  </a:ext>
                </a:extLst>
              </a:tr>
              <a:tr h="2114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dk1"/>
                          </a:solidFill>
                          <a:latin typeface="+mn-lt"/>
                          <a:ea typeface="+mn-ea"/>
                          <a:cs typeface="Arial" panose="020B0604020202020204" pitchFamily="34" charset="0"/>
                        </a:rPr>
                        <a:t>The Golden Rule says that we should treat others as we would like to be treated. </a:t>
                      </a:r>
                      <a:endParaRPr lang="en-GB" sz="1200" b="0" kern="1200" dirty="0">
                        <a:solidFill>
                          <a:schemeClr val="dk1"/>
                        </a:solidFill>
                        <a:latin typeface="+mn-lt"/>
                        <a:ea typeface="+mn-ea"/>
                        <a:cs typeface="Arial" panose="020B0604020202020204" pitchFamily="34" charset="0"/>
                      </a:endParaRPr>
                    </a:p>
                  </a:txBody>
                  <a:tcPr marL="68580" marR="68580" marT="0" marB="0"/>
                </a:tc>
                <a:extLst>
                  <a:ext uri="{0D108BD9-81ED-4DB2-BD59-A6C34878D82A}">
                    <a16:rowId xmlns:a16="http://schemas.microsoft.com/office/drawing/2014/main" val="2969542974"/>
                  </a:ext>
                </a:extLst>
              </a:tr>
              <a:tr h="26447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dk1"/>
                          </a:solidFill>
                          <a:latin typeface="+mn-lt"/>
                          <a:ea typeface="+mn-ea"/>
                          <a:cs typeface="Arial" panose="020B0604020202020204" pitchFamily="34" charset="0"/>
                        </a:rPr>
                        <a:t>The Golden Rule is part of Christianity, Judaism and Islam. </a:t>
                      </a:r>
                      <a:endParaRPr lang="en-GB" sz="1200" b="0" kern="1200" dirty="0">
                        <a:solidFill>
                          <a:schemeClr val="dk1"/>
                        </a:solidFill>
                        <a:latin typeface="+mn-lt"/>
                        <a:ea typeface="+mn-ea"/>
                        <a:cs typeface="Arial" panose="020B0604020202020204" pitchFamily="34" charset="0"/>
                      </a:endParaRPr>
                    </a:p>
                  </a:txBody>
                  <a:tcPr marL="68580" marR="68580" marT="0" marB="0"/>
                </a:tc>
                <a:extLst>
                  <a:ext uri="{0D108BD9-81ED-4DB2-BD59-A6C34878D82A}">
                    <a16:rowId xmlns:a16="http://schemas.microsoft.com/office/drawing/2014/main" val="10003"/>
                  </a:ext>
                </a:extLst>
              </a:tr>
              <a:tr h="37147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dk1"/>
                          </a:solidFill>
                          <a:latin typeface="+mn-lt"/>
                          <a:ea typeface="+mn-ea"/>
                          <a:cs typeface="Arial" panose="020B0604020202020204" pitchFamily="34" charset="0"/>
                        </a:rPr>
                        <a:t>Jewish people and Christians use the Ten Commandments to help them live well with each other. </a:t>
                      </a:r>
                      <a:endParaRPr lang="en-GB" sz="1200" b="0" kern="1200" dirty="0">
                        <a:solidFill>
                          <a:schemeClr val="dk1"/>
                        </a:solidFill>
                        <a:latin typeface="+mn-lt"/>
                        <a:ea typeface="+mn-ea"/>
                        <a:cs typeface="Arial" panose="020B0604020202020204" pitchFamily="34" charset="0"/>
                      </a:endParaRPr>
                    </a:p>
                  </a:txBody>
                  <a:tcPr marL="68580" marR="68580" marT="0" marB="0"/>
                </a:tc>
                <a:extLst>
                  <a:ext uri="{0D108BD9-81ED-4DB2-BD59-A6C34878D82A}">
                    <a16:rowId xmlns:a16="http://schemas.microsoft.com/office/drawing/2014/main" val="10004"/>
                  </a:ext>
                </a:extLst>
              </a:tr>
              <a:tr h="37147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kern="1200" dirty="0">
                        <a:solidFill>
                          <a:schemeClr val="dk1"/>
                        </a:solidFill>
                        <a:latin typeface="+mn-lt"/>
                        <a:ea typeface="+mn-ea"/>
                        <a:cs typeface="Arial" panose="020B0604020202020204" pitchFamily="34" charset="0"/>
                      </a:endParaRPr>
                    </a:p>
                  </a:txBody>
                  <a:tcPr marL="68580" marR="68580" marT="0" marB="0"/>
                </a:tc>
                <a:extLst>
                  <a:ext uri="{0D108BD9-81ED-4DB2-BD59-A6C34878D82A}">
                    <a16:rowId xmlns:a16="http://schemas.microsoft.com/office/drawing/2014/main" val="1150991462"/>
                  </a:ext>
                </a:extLst>
              </a:tr>
              <a:tr h="2136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solidFill>
                            <a:schemeClr val="tx1"/>
                          </a:solidFill>
                        </a:rPr>
                        <a:t>Examples of Greater Depth Understanding </a:t>
                      </a:r>
                      <a:endParaRPr lang="en-GB" sz="1200" b="1" dirty="0">
                        <a:solidFill>
                          <a:schemeClr val="tx1"/>
                        </a:solidFill>
                      </a:endParaRPr>
                    </a:p>
                  </a:txBody>
                  <a:tcPr marL="68580" marR="68580" marT="0" marB="0"/>
                </a:tc>
                <a:extLst>
                  <a:ext uri="{0D108BD9-81ED-4DB2-BD59-A6C34878D82A}">
                    <a16:rowId xmlns:a16="http://schemas.microsoft.com/office/drawing/2014/main" val="3490042769"/>
                  </a:ext>
                </a:extLst>
              </a:tr>
              <a:tr h="251787">
                <a:tc>
                  <a:txBody>
                    <a:bodyPr/>
                    <a:lstStyle/>
                    <a:p>
                      <a:r>
                        <a:rPr lang="en-GB" sz="1200" b="0" dirty="0">
                          <a:solidFill>
                            <a:schemeClr val="tx1"/>
                          </a:solidFill>
                        </a:rPr>
                        <a:t>Children can give examples of the Ten Commandments. </a:t>
                      </a:r>
                    </a:p>
                  </a:txBody>
                  <a:tcPr marL="68580" marR="68580" marT="0" marB="0"/>
                </a:tc>
                <a:extLst>
                  <a:ext uri="{0D108BD9-81ED-4DB2-BD59-A6C34878D82A}">
                    <a16:rowId xmlns:a16="http://schemas.microsoft.com/office/drawing/2014/main" val="623051836"/>
                  </a:ext>
                </a:extLst>
              </a:tr>
              <a:tr h="251787">
                <a:tc>
                  <a:txBody>
                    <a:bodyPr/>
                    <a:lstStyle/>
                    <a:p>
                      <a:r>
                        <a:rPr lang="en-GB" sz="1200" b="0" dirty="0">
                          <a:solidFill>
                            <a:schemeClr val="tx1"/>
                          </a:solidFill>
                        </a:rPr>
                        <a:t>Children can  give a detailed account of Moses’ life and why he was an important Jewish leader. </a:t>
                      </a:r>
                    </a:p>
                  </a:txBody>
                  <a:tcPr marL="68580" marR="68580" marT="0" marB="0"/>
                </a:tc>
                <a:extLst>
                  <a:ext uri="{0D108BD9-81ED-4DB2-BD59-A6C34878D82A}">
                    <a16:rowId xmlns:a16="http://schemas.microsoft.com/office/drawing/2014/main" val="38068986"/>
                  </a:ext>
                </a:extLst>
              </a:tr>
              <a:tr h="251787">
                <a:tc>
                  <a:txBody>
                    <a:bodyPr/>
                    <a:lstStyle/>
                    <a:p>
                      <a:r>
                        <a:rPr lang="en-GB" sz="1200" b="0" dirty="0">
                          <a:solidFill>
                            <a:schemeClr val="tx1"/>
                          </a:solidFill>
                        </a:rPr>
                        <a:t>Children can make links between the important rules of the three worldviews (Judaism, Christianity, Islam) and understand the fundamental similarity of these. </a:t>
                      </a:r>
                    </a:p>
                  </a:txBody>
                  <a:tcPr marL="68580" marR="68580" marT="0" marB="0"/>
                </a:tc>
                <a:extLst>
                  <a:ext uri="{0D108BD9-81ED-4DB2-BD59-A6C34878D82A}">
                    <a16:rowId xmlns:a16="http://schemas.microsoft.com/office/drawing/2014/main" val="1718026544"/>
                  </a:ext>
                </a:extLst>
              </a:tr>
              <a:tr h="251787">
                <a:tc>
                  <a:txBody>
                    <a:bodyPr/>
                    <a:lstStyle/>
                    <a:p>
                      <a:r>
                        <a:rPr lang="en-GB" sz="1200" b="0" dirty="0">
                          <a:solidFill>
                            <a:schemeClr val="tx1"/>
                          </a:solidFill>
                        </a:rPr>
                        <a:t>Children demonstrate their spiritual understanding what it means to ‘love my neighbour’. </a:t>
                      </a:r>
                    </a:p>
                  </a:txBody>
                  <a:tcPr marL="68580" marR="68580" marT="0" marB="0"/>
                </a:tc>
                <a:extLst>
                  <a:ext uri="{0D108BD9-81ED-4DB2-BD59-A6C34878D82A}">
                    <a16:rowId xmlns:a16="http://schemas.microsoft.com/office/drawing/2014/main" val="1702572040"/>
                  </a:ext>
                </a:extLst>
              </a:tr>
              <a:tr h="251787">
                <a:tc>
                  <a:txBody>
                    <a:bodyPr/>
                    <a:lstStyle/>
                    <a:p>
                      <a:endParaRPr lang="en-GB" sz="1200" b="0" dirty="0">
                        <a:solidFill>
                          <a:schemeClr val="tx1"/>
                        </a:solidFill>
                      </a:endParaRPr>
                    </a:p>
                  </a:txBody>
                  <a:tcPr marL="68580" marR="68580" marT="0" marB="0"/>
                </a:tc>
                <a:extLst>
                  <a:ext uri="{0D108BD9-81ED-4DB2-BD59-A6C34878D82A}">
                    <a16:rowId xmlns:a16="http://schemas.microsoft.com/office/drawing/2014/main" val="919768051"/>
                  </a:ext>
                </a:extLst>
              </a:tr>
            </a:tbl>
          </a:graphicData>
        </a:graphic>
      </p:graphicFrame>
      <p:graphicFrame>
        <p:nvGraphicFramePr>
          <p:cNvPr id="8" name="Table 7">
            <a:extLst>
              <a:ext uri="{FF2B5EF4-FFF2-40B4-BE49-F238E27FC236}">
                <a16:creationId xmlns:a16="http://schemas.microsoft.com/office/drawing/2014/main" id="{87A16600-9CE5-7D4D-9238-FE903140D703}"/>
              </a:ext>
            </a:extLst>
          </p:cNvPr>
          <p:cNvGraphicFramePr>
            <a:graphicFrameLocks noGrp="1"/>
          </p:cNvGraphicFramePr>
          <p:nvPr>
            <p:extLst>
              <p:ext uri="{D42A27DB-BD31-4B8C-83A1-F6EECF244321}">
                <p14:modId xmlns:p14="http://schemas.microsoft.com/office/powerpoint/2010/main" val="4178555968"/>
              </p:ext>
            </p:extLst>
          </p:nvPr>
        </p:nvGraphicFramePr>
        <p:xfrm>
          <a:off x="6839554" y="413375"/>
          <a:ext cx="2934789" cy="2229819"/>
        </p:xfrm>
        <a:graphic>
          <a:graphicData uri="http://schemas.openxmlformats.org/drawingml/2006/table">
            <a:tbl>
              <a:tblPr firstRow="1" bandRow="1">
                <a:tableStyleId>{F5AB1C69-6EDB-4FF4-983F-18BD219EF322}</a:tableStyleId>
              </a:tblPr>
              <a:tblGrid>
                <a:gridCol w="256571">
                  <a:extLst>
                    <a:ext uri="{9D8B030D-6E8A-4147-A177-3AD203B41FA5}">
                      <a16:colId xmlns:a16="http://schemas.microsoft.com/office/drawing/2014/main" val="3034729171"/>
                    </a:ext>
                  </a:extLst>
                </a:gridCol>
                <a:gridCol w="2678218">
                  <a:extLst>
                    <a:ext uri="{9D8B030D-6E8A-4147-A177-3AD203B41FA5}">
                      <a16:colId xmlns:a16="http://schemas.microsoft.com/office/drawing/2014/main" val="771789285"/>
                    </a:ext>
                  </a:extLst>
                </a:gridCol>
              </a:tblGrid>
              <a:tr h="326719">
                <a:tc gridSpan="2">
                  <a:txBody>
                    <a:bodyPr/>
                    <a:lstStyle/>
                    <a:p>
                      <a:pPr marL="0" marR="0" lvl="0" indent="0" algn="ctr" defTabSz="914400" rtl="0" eaLnBrk="1" latinLnBrk="0" hangingPunct="1">
                        <a:lnSpc>
                          <a:spcPct val="100000"/>
                        </a:lnSpc>
                        <a:spcBef>
                          <a:spcPts val="0"/>
                        </a:spcBef>
                        <a:spcAft>
                          <a:spcPts val="0"/>
                        </a:spcAft>
                        <a:buClrTx/>
                        <a:buSzTx/>
                        <a:buFontTx/>
                        <a:buNone/>
                        <a:tabLst/>
                        <a:defRPr/>
                      </a:pPr>
                      <a:r>
                        <a:rPr lang="en-US" sz="1500" b="1" kern="1200" dirty="0">
                          <a:solidFill>
                            <a:schemeClr val="lt1"/>
                          </a:solidFill>
                          <a:latin typeface="+mn-lt"/>
                          <a:ea typeface="+mn-ea"/>
                          <a:cs typeface="+mn-cs"/>
                        </a:rPr>
                        <a:t>Key Questions</a:t>
                      </a:r>
                    </a:p>
                  </a:txBody>
                  <a:tcPr marL="74295" marR="74295" marT="37148" marB="37148">
                    <a:solidFill>
                      <a:srgbClr val="FF0000"/>
                    </a:solidFill>
                  </a:tcPr>
                </a:tc>
                <a:tc hMerge="1">
                  <a:txBody>
                    <a:bodyPr/>
                    <a:lstStyle/>
                    <a:p>
                      <a:endParaRPr lang="en-US"/>
                    </a:p>
                  </a:txBody>
                  <a:tcPr/>
                </a:tc>
                <a:extLst>
                  <a:ext uri="{0D108BD9-81ED-4DB2-BD59-A6C34878D82A}">
                    <a16:rowId xmlns:a16="http://schemas.microsoft.com/office/drawing/2014/main" val="2106910169"/>
                  </a:ext>
                </a:extLst>
              </a:tr>
              <a:tr h="198174">
                <a:tc>
                  <a:txBody>
                    <a:bodyPr/>
                    <a:lstStyle/>
                    <a:p>
                      <a:r>
                        <a:rPr lang="en-US" sz="1050" b="0" dirty="0">
                          <a:latin typeface="+mn-lt"/>
                          <a:cs typeface="Arial" panose="020B0604020202020204" pitchFamily="34" charset="0"/>
                        </a:rPr>
                        <a:t>1</a:t>
                      </a:r>
                    </a:p>
                  </a:txBody>
                  <a:tcPr marL="74295" marR="74295" marT="37148" marB="37148">
                    <a:solidFill>
                      <a:schemeClr val="accent2">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b="0" kern="1200" dirty="0" err="1">
                          <a:solidFill>
                            <a:schemeClr val="dk1"/>
                          </a:solidFill>
                          <a:latin typeface="+mn-lt"/>
                          <a:ea typeface="+mn-ea"/>
                          <a:cs typeface="Arial" panose="020B0604020202020204" pitchFamily="34" charset="0"/>
                        </a:rPr>
                        <a:t>Why</a:t>
                      </a:r>
                      <a:r>
                        <a:rPr lang="de-DE" sz="1200" b="0" kern="1200" dirty="0">
                          <a:solidFill>
                            <a:schemeClr val="dk1"/>
                          </a:solidFill>
                          <a:latin typeface="+mn-lt"/>
                          <a:ea typeface="+mn-ea"/>
                          <a:cs typeface="Arial" panose="020B0604020202020204" pitchFamily="34" charset="0"/>
                        </a:rPr>
                        <a:t> do </a:t>
                      </a:r>
                      <a:r>
                        <a:rPr lang="de-DE" sz="1200" b="0" kern="1200" dirty="0" err="1">
                          <a:solidFill>
                            <a:schemeClr val="dk1"/>
                          </a:solidFill>
                          <a:latin typeface="+mn-lt"/>
                          <a:ea typeface="+mn-ea"/>
                          <a:cs typeface="Arial" panose="020B0604020202020204" pitchFamily="34" charset="0"/>
                        </a:rPr>
                        <a:t>we</a:t>
                      </a:r>
                      <a:r>
                        <a:rPr lang="de-DE" sz="1200" b="0" kern="1200" dirty="0">
                          <a:solidFill>
                            <a:schemeClr val="dk1"/>
                          </a:solidFill>
                          <a:latin typeface="+mn-lt"/>
                          <a:ea typeface="+mn-ea"/>
                          <a:cs typeface="Arial" panose="020B0604020202020204" pitchFamily="34" charset="0"/>
                        </a:rPr>
                        <a:t> </a:t>
                      </a:r>
                      <a:r>
                        <a:rPr lang="de-DE" sz="1200" b="0" kern="1200" dirty="0" err="1">
                          <a:solidFill>
                            <a:schemeClr val="dk1"/>
                          </a:solidFill>
                          <a:latin typeface="+mn-lt"/>
                          <a:ea typeface="+mn-ea"/>
                          <a:cs typeface="Arial" panose="020B0604020202020204" pitchFamily="34" charset="0"/>
                        </a:rPr>
                        <a:t>need</a:t>
                      </a:r>
                      <a:r>
                        <a:rPr lang="de-DE" sz="1200" b="0" kern="1200" dirty="0">
                          <a:solidFill>
                            <a:schemeClr val="dk1"/>
                          </a:solidFill>
                          <a:latin typeface="+mn-lt"/>
                          <a:ea typeface="+mn-ea"/>
                          <a:cs typeface="Arial" panose="020B0604020202020204" pitchFamily="34" charset="0"/>
                        </a:rPr>
                        <a:t>/ </a:t>
                      </a:r>
                      <a:r>
                        <a:rPr lang="de-DE" sz="1200" b="0" kern="1200" dirty="0" err="1">
                          <a:solidFill>
                            <a:schemeClr val="dk1"/>
                          </a:solidFill>
                          <a:latin typeface="+mn-lt"/>
                          <a:ea typeface="+mn-ea"/>
                          <a:cs typeface="Arial" panose="020B0604020202020204" pitchFamily="34" charset="0"/>
                        </a:rPr>
                        <a:t>have</a:t>
                      </a:r>
                      <a:r>
                        <a:rPr lang="de-DE" sz="1200" b="0" kern="1200" dirty="0">
                          <a:solidFill>
                            <a:schemeClr val="dk1"/>
                          </a:solidFill>
                          <a:latin typeface="+mn-lt"/>
                          <a:ea typeface="+mn-ea"/>
                          <a:cs typeface="Arial" panose="020B0604020202020204" pitchFamily="34" charset="0"/>
                        </a:rPr>
                        <a:t> </a:t>
                      </a:r>
                      <a:r>
                        <a:rPr lang="de-DE" sz="1200" b="0" kern="1200" dirty="0" err="1">
                          <a:solidFill>
                            <a:schemeClr val="dk1"/>
                          </a:solidFill>
                          <a:latin typeface="+mn-lt"/>
                          <a:ea typeface="+mn-ea"/>
                          <a:cs typeface="Arial" panose="020B0604020202020204" pitchFamily="34" charset="0"/>
                        </a:rPr>
                        <a:t>rules</a:t>
                      </a:r>
                      <a:r>
                        <a:rPr lang="de-DE" sz="1200" b="0" kern="1200" dirty="0">
                          <a:solidFill>
                            <a:schemeClr val="dk1"/>
                          </a:solidFill>
                          <a:latin typeface="+mn-lt"/>
                          <a:ea typeface="+mn-ea"/>
                          <a:cs typeface="Arial" panose="020B0604020202020204" pitchFamily="34" charset="0"/>
                        </a:rPr>
                        <a:t>?</a:t>
                      </a:r>
                    </a:p>
                  </a:txBody>
                  <a:tcPr marL="68580" marR="68580" marT="0" marB="0">
                    <a:solidFill>
                      <a:schemeClr val="accent2">
                        <a:lumMod val="40000"/>
                        <a:lumOff val="60000"/>
                      </a:schemeClr>
                    </a:solidFill>
                  </a:tcPr>
                </a:tc>
                <a:extLst>
                  <a:ext uri="{0D108BD9-81ED-4DB2-BD59-A6C34878D82A}">
                    <a16:rowId xmlns:a16="http://schemas.microsoft.com/office/drawing/2014/main" val="987701748"/>
                  </a:ext>
                </a:extLst>
              </a:tr>
              <a:tr h="198174">
                <a:tc>
                  <a:txBody>
                    <a:bodyPr/>
                    <a:lstStyle/>
                    <a:p>
                      <a:r>
                        <a:rPr lang="en-US" sz="1050" b="0" dirty="0">
                          <a:latin typeface="+mn-lt"/>
                          <a:cs typeface="Arial" panose="020B0604020202020204" pitchFamily="34" charset="0"/>
                        </a:rPr>
                        <a:t>2</a:t>
                      </a:r>
                    </a:p>
                  </a:txBody>
                  <a:tcPr marL="74295" marR="74295" marT="37148" marB="37148">
                    <a:solidFill>
                      <a:schemeClr val="accent2">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dk1"/>
                          </a:solidFill>
                          <a:latin typeface="+mn-lt"/>
                          <a:ea typeface="+mn-ea"/>
                          <a:cs typeface="Arial" panose="020B0604020202020204" pitchFamily="34" charset="0"/>
                        </a:rPr>
                        <a:t>What are the Ten Commandments?</a:t>
                      </a:r>
                      <a:endParaRPr lang="en-GB" sz="1200" b="0" kern="1200" dirty="0">
                        <a:solidFill>
                          <a:schemeClr val="dk1"/>
                        </a:solidFill>
                        <a:latin typeface="+mn-lt"/>
                        <a:ea typeface="+mn-ea"/>
                        <a:cs typeface="Arial" panose="020B0604020202020204" pitchFamily="34" charset="0"/>
                      </a:endParaRPr>
                    </a:p>
                  </a:txBody>
                  <a:tcPr marL="68580" marR="68580" marT="0" marB="0">
                    <a:solidFill>
                      <a:schemeClr val="accent2">
                        <a:lumMod val="40000"/>
                        <a:lumOff val="60000"/>
                      </a:schemeClr>
                    </a:solidFill>
                  </a:tcPr>
                </a:tc>
                <a:extLst>
                  <a:ext uri="{0D108BD9-81ED-4DB2-BD59-A6C34878D82A}">
                    <a16:rowId xmlns:a16="http://schemas.microsoft.com/office/drawing/2014/main" val="1603721669"/>
                  </a:ext>
                </a:extLst>
              </a:tr>
              <a:tr h="198174">
                <a:tc>
                  <a:txBody>
                    <a:bodyPr/>
                    <a:lstStyle/>
                    <a:p>
                      <a:r>
                        <a:rPr lang="en-US" sz="1050" kern="1200" dirty="0">
                          <a:solidFill>
                            <a:schemeClr val="dk1"/>
                          </a:solidFill>
                          <a:latin typeface="+mn-lt"/>
                          <a:ea typeface="+mn-ea"/>
                          <a:cs typeface="Arial" panose="020B0604020202020204" pitchFamily="34" charset="0"/>
                        </a:rPr>
                        <a:t>3</a:t>
                      </a:r>
                    </a:p>
                  </a:txBody>
                  <a:tcPr marL="74295" marR="74295" marT="37148" marB="37148">
                    <a:solidFill>
                      <a:schemeClr val="accent2">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dk1"/>
                          </a:solidFill>
                          <a:latin typeface="+mn-lt"/>
                          <a:ea typeface="+mn-ea"/>
                          <a:cs typeface="Arial" panose="020B0604020202020204" pitchFamily="34" charset="0"/>
                        </a:rPr>
                        <a:t>What is the Golden Rule? How does it help us to live and behave?</a:t>
                      </a:r>
                      <a:endParaRPr lang="en-GB" sz="1200" b="0" kern="1200" dirty="0">
                        <a:solidFill>
                          <a:schemeClr val="dk1"/>
                        </a:solidFill>
                        <a:latin typeface="+mn-lt"/>
                        <a:ea typeface="+mn-ea"/>
                        <a:cs typeface="Arial" panose="020B0604020202020204" pitchFamily="34" charset="0"/>
                      </a:endParaRPr>
                    </a:p>
                  </a:txBody>
                  <a:tcPr marL="68580" marR="68580" marT="0" marB="0">
                    <a:solidFill>
                      <a:schemeClr val="accent2">
                        <a:lumMod val="40000"/>
                        <a:lumOff val="60000"/>
                      </a:schemeClr>
                    </a:solidFill>
                  </a:tcPr>
                </a:tc>
                <a:extLst>
                  <a:ext uri="{0D108BD9-81ED-4DB2-BD59-A6C34878D82A}">
                    <a16:rowId xmlns:a16="http://schemas.microsoft.com/office/drawing/2014/main" val="1814240483"/>
                  </a:ext>
                </a:extLst>
              </a:tr>
              <a:tr h="198174">
                <a:tc>
                  <a:txBody>
                    <a:bodyPr/>
                    <a:lstStyle/>
                    <a:p>
                      <a:r>
                        <a:rPr lang="en-US" sz="1050" kern="1200" dirty="0">
                          <a:solidFill>
                            <a:schemeClr val="dk1"/>
                          </a:solidFill>
                          <a:latin typeface="+mn-lt"/>
                          <a:ea typeface="+mn-ea"/>
                          <a:cs typeface="Arial" panose="020B0604020202020204" pitchFamily="34" charset="0"/>
                        </a:rPr>
                        <a:t>4</a:t>
                      </a:r>
                    </a:p>
                  </a:txBody>
                  <a:tcPr marL="74295" marR="74295" marT="37148" marB="37148">
                    <a:solidFill>
                      <a:schemeClr val="accent2">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dk1"/>
                          </a:solidFill>
                          <a:latin typeface="+mn-lt"/>
                          <a:ea typeface="+mn-ea"/>
                          <a:cs typeface="Arial" panose="020B0604020202020204" pitchFamily="34" charset="0"/>
                        </a:rPr>
                        <a:t>Do all rules have the same importance?</a:t>
                      </a:r>
                      <a:endParaRPr lang="en-GB" sz="1200" kern="1200" dirty="0">
                        <a:solidFill>
                          <a:schemeClr val="dk1"/>
                        </a:solidFill>
                        <a:latin typeface="+mn-lt"/>
                        <a:ea typeface="+mn-ea"/>
                        <a:cs typeface="Arial" panose="020B0604020202020204" pitchFamily="34" charset="0"/>
                      </a:endParaRPr>
                    </a:p>
                  </a:txBody>
                  <a:tcPr marL="68580" marR="68580" marT="0" marB="0">
                    <a:solidFill>
                      <a:schemeClr val="accent2">
                        <a:lumMod val="40000"/>
                        <a:lumOff val="60000"/>
                      </a:schemeClr>
                    </a:solidFill>
                  </a:tcPr>
                </a:tc>
                <a:extLst>
                  <a:ext uri="{0D108BD9-81ED-4DB2-BD59-A6C34878D82A}">
                    <a16:rowId xmlns:a16="http://schemas.microsoft.com/office/drawing/2014/main" val="1634316888"/>
                  </a:ext>
                </a:extLst>
              </a:tr>
              <a:tr h="198174">
                <a:tc>
                  <a:txBody>
                    <a:bodyPr/>
                    <a:lstStyle/>
                    <a:p>
                      <a:r>
                        <a:rPr lang="en-US" sz="1050" b="0" dirty="0">
                          <a:latin typeface="+mn-lt"/>
                          <a:cs typeface="Arial" panose="020B0604020202020204" pitchFamily="34" charset="0"/>
                        </a:rPr>
                        <a:t>5</a:t>
                      </a:r>
                    </a:p>
                  </a:txBody>
                  <a:tcPr marL="74295" marR="74295" marT="37148" marB="37148">
                    <a:solidFill>
                      <a:schemeClr val="accent2">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dk1"/>
                          </a:solidFill>
                          <a:latin typeface="+mn-lt"/>
                          <a:ea typeface="+mn-ea"/>
                          <a:cs typeface="Arial" panose="020B0604020202020204" pitchFamily="34" charset="0"/>
                        </a:rPr>
                        <a:t>What do you think our school’s Golden Rule should be? </a:t>
                      </a:r>
                      <a:endParaRPr lang="en-GB" sz="1200" b="0" kern="1200" dirty="0">
                        <a:solidFill>
                          <a:schemeClr val="dk1"/>
                        </a:solidFill>
                        <a:latin typeface="+mn-lt"/>
                        <a:ea typeface="+mn-ea"/>
                        <a:cs typeface="Arial" panose="020B0604020202020204" pitchFamily="34" charset="0"/>
                      </a:endParaRPr>
                    </a:p>
                  </a:txBody>
                  <a:tcPr marL="68580" marR="68580" marT="0" marB="0">
                    <a:solidFill>
                      <a:schemeClr val="accent2">
                        <a:lumMod val="40000"/>
                        <a:lumOff val="60000"/>
                      </a:schemeClr>
                    </a:solidFill>
                  </a:tcPr>
                </a:tc>
                <a:extLst>
                  <a:ext uri="{0D108BD9-81ED-4DB2-BD59-A6C34878D82A}">
                    <a16:rowId xmlns:a16="http://schemas.microsoft.com/office/drawing/2014/main" val="1734531558"/>
                  </a:ext>
                </a:extLst>
              </a:tr>
              <a:tr h="198174">
                <a:tc>
                  <a:txBody>
                    <a:bodyPr/>
                    <a:lstStyle/>
                    <a:p>
                      <a:r>
                        <a:rPr lang="en-US" sz="1050" b="0" dirty="0">
                          <a:latin typeface="+mn-lt"/>
                          <a:cs typeface="Arial" panose="020B0604020202020204" pitchFamily="34" charset="0"/>
                        </a:rPr>
                        <a:t>6</a:t>
                      </a:r>
                    </a:p>
                  </a:txBody>
                  <a:tcPr marL="74295" marR="74295" marT="37148" marB="37148">
                    <a:solidFill>
                      <a:schemeClr val="accent2">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dk1"/>
                        </a:solidFill>
                        <a:latin typeface="+mn-lt"/>
                        <a:ea typeface="+mn-ea"/>
                        <a:cs typeface="Arial" panose="020B0604020202020204" pitchFamily="34" charset="0"/>
                      </a:endParaRPr>
                    </a:p>
                  </a:txBody>
                  <a:tcPr marL="68580" marR="68580" marT="0" marB="0">
                    <a:solidFill>
                      <a:schemeClr val="accent2">
                        <a:lumMod val="40000"/>
                        <a:lumOff val="60000"/>
                      </a:schemeClr>
                    </a:solidFill>
                  </a:tcPr>
                </a:tc>
                <a:extLst>
                  <a:ext uri="{0D108BD9-81ED-4DB2-BD59-A6C34878D82A}">
                    <a16:rowId xmlns:a16="http://schemas.microsoft.com/office/drawing/2014/main" val="3845702159"/>
                  </a:ext>
                </a:extLst>
              </a:tr>
              <a:tr h="198174">
                <a:tc>
                  <a:txBody>
                    <a:bodyPr/>
                    <a:lstStyle/>
                    <a:p>
                      <a:r>
                        <a:rPr lang="en-US" sz="1050" b="0" dirty="0">
                          <a:latin typeface="+mn-lt"/>
                          <a:cs typeface="Arial" panose="020B0604020202020204" pitchFamily="34" charset="0"/>
                        </a:rPr>
                        <a:t>7</a:t>
                      </a:r>
                    </a:p>
                  </a:txBody>
                  <a:tcPr marL="74295" marR="74295" marT="37148" marB="37148">
                    <a:solidFill>
                      <a:schemeClr val="accent2">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dk1"/>
                        </a:solidFill>
                        <a:latin typeface="+mn-lt"/>
                        <a:ea typeface="+mn-ea"/>
                        <a:cs typeface="Arial" panose="020B0604020202020204" pitchFamily="34" charset="0"/>
                      </a:endParaRPr>
                    </a:p>
                  </a:txBody>
                  <a:tcPr marL="68580" marR="68580" marT="0" marB="0">
                    <a:solidFill>
                      <a:schemeClr val="accent2">
                        <a:lumMod val="40000"/>
                        <a:lumOff val="60000"/>
                      </a:schemeClr>
                    </a:solidFill>
                  </a:tcPr>
                </a:tc>
                <a:extLst>
                  <a:ext uri="{0D108BD9-81ED-4DB2-BD59-A6C34878D82A}">
                    <a16:rowId xmlns:a16="http://schemas.microsoft.com/office/drawing/2014/main" val="829731806"/>
                  </a:ext>
                </a:extLst>
              </a:tr>
            </a:tbl>
          </a:graphicData>
        </a:graphic>
      </p:graphicFrame>
      <p:sp>
        <p:nvSpPr>
          <p:cNvPr id="11" name="AutoShape 19" descr="Image result for concrete"/>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p>
        </p:txBody>
      </p:sp>
      <p:graphicFrame>
        <p:nvGraphicFramePr>
          <p:cNvPr id="10" name="Table 9">
            <a:extLst>
              <a:ext uri="{FF2B5EF4-FFF2-40B4-BE49-F238E27FC236}">
                <a16:creationId xmlns:a16="http://schemas.microsoft.com/office/drawing/2014/main" id="{8C047CE6-F68F-4FCA-9F2F-F84D172903AB}"/>
              </a:ext>
            </a:extLst>
          </p:cNvPr>
          <p:cNvGraphicFramePr>
            <a:graphicFrameLocks noGrp="1"/>
          </p:cNvGraphicFramePr>
          <p:nvPr>
            <p:extLst>
              <p:ext uri="{D42A27DB-BD31-4B8C-83A1-F6EECF244321}">
                <p14:modId xmlns:p14="http://schemas.microsoft.com/office/powerpoint/2010/main" val="598624778"/>
              </p:ext>
            </p:extLst>
          </p:nvPr>
        </p:nvGraphicFramePr>
        <p:xfrm>
          <a:off x="6855166" y="3951919"/>
          <a:ext cx="2934789" cy="2354584"/>
        </p:xfrm>
        <a:graphic>
          <a:graphicData uri="http://schemas.openxmlformats.org/drawingml/2006/table">
            <a:tbl>
              <a:tblPr firstRow="1" bandRow="1">
                <a:tableStyleId>{F5AB1C69-6EDB-4FF4-983F-18BD219EF322}</a:tableStyleId>
              </a:tblPr>
              <a:tblGrid>
                <a:gridCol w="2934789">
                  <a:extLst>
                    <a:ext uri="{9D8B030D-6E8A-4147-A177-3AD203B41FA5}">
                      <a16:colId xmlns:a16="http://schemas.microsoft.com/office/drawing/2014/main" val="3034729171"/>
                    </a:ext>
                  </a:extLst>
                </a:gridCol>
              </a:tblGrid>
              <a:tr h="0">
                <a:tc>
                  <a:txBody>
                    <a:bodyPr/>
                    <a:lstStyle/>
                    <a:p>
                      <a:pPr marL="0" marR="0" lvl="0" indent="0" algn="ctr" defTabSz="914400" rtl="0" eaLnBrk="1" latinLnBrk="0" hangingPunct="1">
                        <a:lnSpc>
                          <a:spcPct val="100000"/>
                        </a:lnSpc>
                        <a:spcBef>
                          <a:spcPts val="0"/>
                        </a:spcBef>
                        <a:spcAft>
                          <a:spcPts val="0"/>
                        </a:spcAft>
                        <a:buClrTx/>
                        <a:buSzTx/>
                        <a:buFontTx/>
                        <a:buNone/>
                        <a:tabLst/>
                        <a:defRPr/>
                      </a:pPr>
                      <a:r>
                        <a:rPr lang="en-US" sz="1500" b="1" kern="1200" dirty="0">
                          <a:solidFill>
                            <a:schemeClr val="lt1"/>
                          </a:solidFill>
                          <a:latin typeface="+mn-lt"/>
                          <a:ea typeface="+mn-ea"/>
                          <a:cs typeface="+mn-cs"/>
                        </a:rPr>
                        <a:t>Spirituality </a:t>
                      </a:r>
                    </a:p>
                  </a:txBody>
                  <a:tcPr marL="74295" marR="74295" marT="37148" marB="37148">
                    <a:solidFill>
                      <a:srgbClr val="669900"/>
                    </a:solidFill>
                  </a:tcPr>
                </a:tc>
                <a:extLst>
                  <a:ext uri="{0D108BD9-81ED-4DB2-BD59-A6C34878D82A}">
                    <a16:rowId xmlns:a16="http://schemas.microsoft.com/office/drawing/2014/main" val="2106910169"/>
                  </a:ext>
                </a:extLst>
              </a:tr>
              <a:tr h="394826">
                <a:tc>
                  <a:txBody>
                    <a:bodyPr/>
                    <a:lstStyle/>
                    <a:p>
                      <a:r>
                        <a:rPr lang="en-US" sz="1200" b="1" kern="1200" dirty="0">
                          <a:solidFill>
                            <a:schemeClr val="dk1"/>
                          </a:solidFill>
                          <a:latin typeface="+mn-lt"/>
                          <a:ea typeface="+mn-ea"/>
                          <a:cs typeface="+mn-cs"/>
                        </a:rPr>
                        <a:t>Window Moments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dk1"/>
                          </a:solidFill>
                          <a:latin typeface="+mn-lt"/>
                          <a:ea typeface="+mn-ea"/>
                          <a:cs typeface="+mn-cs"/>
                        </a:rPr>
                        <a:t>Reflecting on the ten best rules.  Do they sum up the most important rules in life?</a:t>
                      </a:r>
                    </a:p>
                  </a:txBody>
                  <a:tcPr marL="74295" marR="74295" marT="37148" marB="37148">
                    <a:solidFill>
                      <a:schemeClr val="accent2">
                        <a:lumMod val="40000"/>
                        <a:lumOff val="60000"/>
                      </a:schemeClr>
                    </a:solidFill>
                  </a:tcPr>
                </a:tc>
                <a:extLst>
                  <a:ext uri="{0D108BD9-81ED-4DB2-BD59-A6C34878D82A}">
                    <a16:rowId xmlns:a16="http://schemas.microsoft.com/office/drawing/2014/main" val="987701748"/>
                  </a:ext>
                </a:extLst>
              </a:tr>
              <a:tr h="394826">
                <a:tc>
                  <a:txBody>
                    <a:bodyPr/>
                    <a:lstStyle/>
                    <a:p>
                      <a:r>
                        <a:rPr lang="en-US" sz="1200" b="1" kern="1200" dirty="0">
                          <a:solidFill>
                            <a:schemeClr val="dk1"/>
                          </a:solidFill>
                          <a:latin typeface="+mn-lt"/>
                          <a:ea typeface="+mn-ea"/>
                          <a:cs typeface="+mn-cs"/>
                        </a:rPr>
                        <a:t>Mirror Moments</a:t>
                      </a:r>
                    </a:p>
                    <a:p>
                      <a:r>
                        <a:rPr lang="en-US" sz="1200" kern="1200" dirty="0">
                          <a:solidFill>
                            <a:schemeClr val="dk1"/>
                          </a:solidFill>
                          <a:latin typeface="+mn-lt"/>
                          <a:ea typeface="+mn-ea"/>
                          <a:cs typeface="+mn-cs"/>
                        </a:rPr>
                        <a:t>Considering what I value in life and what rules are important to me. </a:t>
                      </a:r>
                    </a:p>
                  </a:txBody>
                  <a:tcPr marL="74295" marR="74295" marT="37148" marB="37148">
                    <a:solidFill>
                      <a:schemeClr val="accent2">
                        <a:lumMod val="40000"/>
                        <a:lumOff val="60000"/>
                      </a:schemeClr>
                    </a:solidFill>
                  </a:tcPr>
                </a:tc>
                <a:extLst>
                  <a:ext uri="{0D108BD9-81ED-4DB2-BD59-A6C34878D82A}">
                    <a16:rowId xmlns:a16="http://schemas.microsoft.com/office/drawing/2014/main" val="231960328"/>
                  </a:ext>
                </a:extLst>
              </a:tr>
              <a:tr h="394826">
                <a:tc>
                  <a:txBody>
                    <a:bodyPr/>
                    <a:lstStyle/>
                    <a:p>
                      <a:r>
                        <a:rPr lang="en-US" sz="1200" b="1" kern="1200" dirty="0">
                          <a:solidFill>
                            <a:schemeClr val="dk1"/>
                          </a:solidFill>
                          <a:latin typeface="+mn-lt"/>
                          <a:ea typeface="+mn-ea"/>
                          <a:cs typeface="+mn-cs"/>
                        </a:rPr>
                        <a:t>Door Moments</a:t>
                      </a:r>
                    </a:p>
                    <a:p>
                      <a:r>
                        <a:rPr lang="en-US" sz="1200" kern="1200" dirty="0">
                          <a:solidFill>
                            <a:schemeClr val="dk1"/>
                          </a:solidFill>
                          <a:latin typeface="+mn-lt"/>
                          <a:ea typeface="+mn-ea"/>
                          <a:cs typeface="+mn-cs"/>
                        </a:rPr>
                        <a:t>Considering if there is anything I would like to change in the way I behave towards people. </a:t>
                      </a:r>
                    </a:p>
                  </a:txBody>
                  <a:tcPr marL="74295" marR="74295" marT="37148" marB="37148">
                    <a:solidFill>
                      <a:schemeClr val="accent2">
                        <a:lumMod val="40000"/>
                        <a:lumOff val="60000"/>
                      </a:schemeClr>
                    </a:solidFill>
                  </a:tcPr>
                </a:tc>
                <a:extLst>
                  <a:ext uri="{0D108BD9-81ED-4DB2-BD59-A6C34878D82A}">
                    <a16:rowId xmlns:a16="http://schemas.microsoft.com/office/drawing/2014/main" val="2292319260"/>
                  </a:ext>
                </a:extLst>
              </a:tr>
            </a:tbl>
          </a:graphicData>
        </a:graphic>
      </p:graphicFrame>
    </p:spTree>
    <p:extLst>
      <p:ext uri="{BB962C8B-B14F-4D97-AF65-F5344CB8AC3E}">
        <p14:creationId xmlns:p14="http://schemas.microsoft.com/office/powerpoint/2010/main" val="1230895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692727808"/>
              </p:ext>
            </p:extLst>
          </p:nvPr>
        </p:nvGraphicFramePr>
        <p:xfrm>
          <a:off x="72737" y="414793"/>
          <a:ext cx="3362562" cy="4112824"/>
        </p:xfrm>
        <a:graphic>
          <a:graphicData uri="http://schemas.openxmlformats.org/drawingml/2006/table">
            <a:tbl>
              <a:tblPr firstRow="1" bandRow="1">
                <a:tableStyleId>{21E4AEA4-8DFA-4A89-87EB-49C32662AFE0}</a:tableStyleId>
              </a:tblPr>
              <a:tblGrid>
                <a:gridCol w="379268">
                  <a:extLst>
                    <a:ext uri="{9D8B030D-6E8A-4147-A177-3AD203B41FA5}">
                      <a16:colId xmlns:a16="http://schemas.microsoft.com/office/drawing/2014/main" val="20002"/>
                    </a:ext>
                  </a:extLst>
                </a:gridCol>
                <a:gridCol w="1033895">
                  <a:extLst>
                    <a:ext uri="{9D8B030D-6E8A-4147-A177-3AD203B41FA5}">
                      <a16:colId xmlns:a16="http://schemas.microsoft.com/office/drawing/2014/main" val="20000"/>
                    </a:ext>
                  </a:extLst>
                </a:gridCol>
                <a:gridCol w="1949399">
                  <a:extLst>
                    <a:ext uri="{9D8B030D-6E8A-4147-A177-3AD203B41FA5}">
                      <a16:colId xmlns:a16="http://schemas.microsoft.com/office/drawing/2014/main" val="20001"/>
                    </a:ext>
                  </a:extLst>
                </a:gridCol>
              </a:tblGrid>
              <a:tr h="295109">
                <a:tc gridSpan="3">
                  <a:txBody>
                    <a:bodyPr/>
                    <a:lstStyle/>
                    <a:p>
                      <a:pPr marL="0" marR="0" lvl="0" indent="0" algn="ctr" defTabSz="914400" rtl="0" eaLnBrk="1" latinLnBrk="0" hangingPunct="1">
                        <a:lnSpc>
                          <a:spcPct val="100000"/>
                        </a:lnSpc>
                        <a:spcBef>
                          <a:spcPts val="0"/>
                        </a:spcBef>
                        <a:spcAft>
                          <a:spcPts val="0"/>
                        </a:spcAft>
                        <a:buClrTx/>
                        <a:buSzTx/>
                        <a:buFontTx/>
                        <a:buNone/>
                        <a:tabLst/>
                        <a:defRPr/>
                      </a:pPr>
                      <a:r>
                        <a:rPr lang="en-US" sz="1500" dirty="0"/>
                        <a:t>Prior Vocabulary</a:t>
                      </a:r>
                    </a:p>
                  </a:txBody>
                  <a:tcPr marL="74295" marR="74295" marT="37148" marB="37148">
                    <a:solidFill>
                      <a:schemeClr val="accent1"/>
                    </a:solidFill>
                  </a:tcPr>
                </a:tc>
                <a:tc hMerge="1">
                  <a:txBody>
                    <a:bodyPr/>
                    <a:lstStyle/>
                    <a:p>
                      <a:endParaRPr lang="en-US" sz="1500" dirty="0"/>
                    </a:p>
                  </a:txBody>
                  <a:tcPr marL="74295" marR="74295" marT="37148" marB="37148"/>
                </a:tc>
                <a:tc hMerge="1">
                  <a:txBody>
                    <a:bodyPr/>
                    <a:lstStyle/>
                    <a:p>
                      <a:endParaRPr lang="en-US" sz="1500" dirty="0"/>
                    </a:p>
                  </a:txBody>
                  <a:tcPr marL="74295" marR="74295" marT="37148" marB="37148"/>
                </a:tc>
                <a:extLst>
                  <a:ext uri="{0D108BD9-81ED-4DB2-BD59-A6C34878D82A}">
                    <a16:rowId xmlns:a16="http://schemas.microsoft.com/office/drawing/2014/main" val="10000"/>
                  </a:ext>
                </a:extLst>
              </a:tr>
              <a:tr h="363776">
                <a:tc>
                  <a:txBody>
                    <a:bodyPr/>
                    <a:lstStyle/>
                    <a:p>
                      <a:r>
                        <a:rPr lang="en-US" sz="1050" b="0" dirty="0">
                          <a:latin typeface="+mn-lt"/>
                        </a:rPr>
                        <a:t>1</a:t>
                      </a:r>
                      <a:endParaRPr lang="en-US" sz="1050" b="0" dirty="0">
                        <a:latin typeface="+mn-lt"/>
                        <a:cs typeface="Arial" panose="020B0604020202020204" pitchFamily="34" charset="0"/>
                      </a:endParaRPr>
                    </a:p>
                  </a:txBody>
                  <a:tcPr marL="74295" marR="74295" marT="37148" marB="37148"/>
                </a:tc>
                <a:tc>
                  <a:txBody>
                    <a:bodyPr/>
                    <a:lstStyle/>
                    <a:p>
                      <a:r>
                        <a:rPr lang="en-US" sz="1200" b="0" dirty="0">
                          <a:latin typeface="+mn-lt"/>
                          <a:cs typeface="Arial" panose="020B0604020202020204" pitchFamily="34" charset="0"/>
                        </a:rPr>
                        <a:t>God </a:t>
                      </a:r>
                      <a:endParaRPr lang="en-GB" sz="1200" b="0" dirty="0">
                        <a:latin typeface="+mn-lt"/>
                        <a:cs typeface="Arial" panose="020B0604020202020204" pitchFamily="34" charset="0"/>
                      </a:endParaRP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noProof="0" dirty="0">
                          <a:solidFill>
                            <a:schemeClr val="dk1"/>
                          </a:solidFill>
                          <a:latin typeface="+mn-lt"/>
                          <a:ea typeface="+mn-ea"/>
                          <a:cs typeface="Arial" panose="020B0604020202020204" pitchFamily="34" charset="0"/>
                        </a:rPr>
                        <a:t>A divine and supreme being.  </a:t>
                      </a:r>
                      <a:endParaRPr lang="en-GB" sz="1200" b="0" kern="1200" noProof="0" dirty="0">
                        <a:solidFill>
                          <a:schemeClr val="dk1"/>
                        </a:solidFill>
                        <a:latin typeface="+mn-lt"/>
                        <a:ea typeface="+mn-ea"/>
                        <a:cs typeface="Arial" panose="020B0604020202020204" pitchFamily="34" charset="0"/>
                      </a:endParaRPr>
                    </a:p>
                  </a:txBody>
                  <a:tcPr marL="74295" marR="74295" marT="37148" marB="37148"/>
                </a:tc>
                <a:extLst>
                  <a:ext uri="{0D108BD9-81ED-4DB2-BD59-A6C34878D82A}">
                    <a16:rowId xmlns:a16="http://schemas.microsoft.com/office/drawing/2014/main" val="4101498794"/>
                  </a:ext>
                </a:extLst>
              </a:tr>
              <a:tr h="266932">
                <a:tc>
                  <a:txBody>
                    <a:bodyPr/>
                    <a:lstStyle/>
                    <a:p>
                      <a:r>
                        <a:rPr lang="en-US" sz="1050" b="0" dirty="0">
                          <a:latin typeface="+mn-lt"/>
                        </a:rPr>
                        <a:t>2</a:t>
                      </a:r>
                      <a:endParaRPr lang="en-US" sz="1050" b="0" dirty="0">
                        <a:latin typeface="+mn-lt"/>
                        <a:cs typeface="Arial" panose="020B0604020202020204" pitchFamily="34" charset="0"/>
                      </a:endParaRP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latin typeface="+mn-lt"/>
                          <a:cs typeface="Arial" panose="020B0604020202020204" pitchFamily="34" charset="0"/>
                        </a:rPr>
                        <a:t>Belief</a:t>
                      </a:r>
                      <a:endParaRPr lang="en-GB" sz="1200" b="0" dirty="0">
                        <a:latin typeface="+mn-lt"/>
                        <a:cs typeface="Arial" panose="020B0604020202020204" pitchFamily="34" charset="0"/>
                      </a:endParaRPr>
                    </a:p>
                  </a:txBody>
                  <a:tcPr marL="74295" marR="74295" marT="37148" marB="37148"/>
                </a:tc>
                <a:tc>
                  <a:txBody>
                    <a:bodyPr/>
                    <a:lstStyle/>
                    <a:p>
                      <a:r>
                        <a:rPr lang="en-US" sz="1200" b="0" kern="1200" dirty="0">
                          <a:solidFill>
                            <a:schemeClr val="dk1"/>
                          </a:solidFill>
                          <a:latin typeface="+mn-lt"/>
                          <a:ea typeface="+mn-ea"/>
                          <a:cs typeface="Arial" panose="020B0604020202020204" pitchFamily="34" charset="0"/>
                        </a:rPr>
                        <a:t>When people accept that something is true without proof.</a:t>
                      </a:r>
                      <a:endParaRPr lang="en-GB" sz="1200" b="0" kern="1200" dirty="0">
                        <a:solidFill>
                          <a:schemeClr val="dk1"/>
                        </a:solidFill>
                        <a:latin typeface="+mn-lt"/>
                        <a:ea typeface="+mn-ea"/>
                        <a:cs typeface="Arial" panose="020B0604020202020204" pitchFamily="34" charset="0"/>
                      </a:endParaRPr>
                    </a:p>
                  </a:txBody>
                  <a:tcPr marL="74295" marR="74295" marT="37148" marB="37148"/>
                </a:tc>
                <a:extLst>
                  <a:ext uri="{0D108BD9-81ED-4DB2-BD59-A6C34878D82A}">
                    <a16:rowId xmlns:a16="http://schemas.microsoft.com/office/drawing/2014/main" val="10004"/>
                  </a:ext>
                </a:extLst>
              </a:tr>
              <a:tr h="250640">
                <a:tc>
                  <a:txBody>
                    <a:bodyPr/>
                    <a:lstStyle/>
                    <a:p>
                      <a:r>
                        <a:rPr lang="en-US" sz="1050" b="0" dirty="0">
                          <a:latin typeface="+mn-lt"/>
                        </a:rPr>
                        <a:t>3</a:t>
                      </a:r>
                      <a:endParaRPr lang="en-US" sz="1050" b="0" dirty="0">
                        <a:latin typeface="+mn-lt"/>
                        <a:cs typeface="Arial" panose="020B0604020202020204" pitchFamily="34" charset="0"/>
                      </a:endParaRP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latin typeface="+mn-lt"/>
                          <a:cs typeface="Arial" panose="020B0604020202020204" pitchFamily="34" charset="0"/>
                        </a:rPr>
                        <a:t>Christianity </a:t>
                      </a:r>
                      <a:endParaRPr lang="en-GB" sz="1200" b="0" dirty="0">
                        <a:latin typeface="+mn-lt"/>
                        <a:cs typeface="Arial" panose="020B0604020202020204" pitchFamily="34" charset="0"/>
                      </a:endParaRPr>
                    </a:p>
                  </a:txBody>
                  <a:tcPr marL="74295" marR="74295" marT="37148" marB="37148"/>
                </a:tc>
                <a:tc>
                  <a:txBody>
                    <a:bodyPr/>
                    <a:lstStyle/>
                    <a:p>
                      <a:r>
                        <a:rPr lang="en-US" sz="1200" b="0" kern="1200" dirty="0">
                          <a:solidFill>
                            <a:schemeClr val="dk1"/>
                          </a:solidFill>
                          <a:latin typeface="+mn-lt"/>
                          <a:ea typeface="+mn-ea"/>
                          <a:cs typeface="Arial" panose="020B0604020202020204" pitchFamily="34" charset="0"/>
                        </a:rPr>
                        <a:t>A religion based on the teachings of Jesus Christ </a:t>
                      </a:r>
                      <a:endParaRPr lang="en-GB" sz="1200" b="0" kern="1200" dirty="0">
                        <a:solidFill>
                          <a:schemeClr val="dk1"/>
                        </a:solidFill>
                        <a:latin typeface="+mn-lt"/>
                        <a:ea typeface="+mn-ea"/>
                        <a:cs typeface="Arial" panose="020B0604020202020204" pitchFamily="34" charset="0"/>
                      </a:endParaRPr>
                    </a:p>
                  </a:txBody>
                  <a:tcPr marL="74295" marR="74295" marT="37148" marB="37148"/>
                </a:tc>
                <a:extLst>
                  <a:ext uri="{0D108BD9-81ED-4DB2-BD59-A6C34878D82A}">
                    <a16:rowId xmlns:a16="http://schemas.microsoft.com/office/drawing/2014/main" val="2096467875"/>
                  </a:ext>
                </a:extLst>
              </a:tr>
              <a:tr h="410547">
                <a:tc>
                  <a:txBody>
                    <a:bodyPr/>
                    <a:lstStyle/>
                    <a:p>
                      <a:r>
                        <a:rPr lang="en-US" sz="1050" b="0" dirty="0">
                          <a:latin typeface="+mn-lt"/>
                        </a:rPr>
                        <a:t>4</a:t>
                      </a:r>
                      <a:endParaRPr lang="en-US" sz="1050" b="0" dirty="0">
                        <a:latin typeface="+mn-lt"/>
                        <a:cs typeface="Arial" panose="020B0604020202020204" pitchFamily="34" charset="0"/>
                      </a:endParaRPr>
                    </a:p>
                  </a:txBody>
                  <a:tcPr marL="74295" marR="74295" marT="37148" marB="37148"/>
                </a:tc>
                <a:tc>
                  <a:txBody>
                    <a:bodyPr/>
                    <a:lstStyle/>
                    <a:p>
                      <a:r>
                        <a:rPr lang="en-US" sz="1200" b="0" dirty="0">
                          <a:latin typeface="+mn-lt"/>
                          <a:cs typeface="Arial" panose="020B0604020202020204" pitchFamily="34" charset="0"/>
                        </a:rPr>
                        <a:t>Judaism</a:t>
                      </a:r>
                      <a:endParaRPr lang="en-GB" sz="1200" b="0" dirty="0">
                        <a:latin typeface="+mn-lt"/>
                        <a:cs typeface="Arial" panose="020B0604020202020204" pitchFamily="34" charset="0"/>
                      </a:endParaRP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noProof="0" dirty="0">
                          <a:solidFill>
                            <a:schemeClr val="dk1"/>
                          </a:solidFill>
                          <a:latin typeface="+mn-lt"/>
                          <a:ea typeface="+mn-ea"/>
                          <a:cs typeface="Arial" panose="020B0604020202020204" pitchFamily="34" charset="0"/>
                        </a:rPr>
                        <a:t>A religion of the Jewish people. </a:t>
                      </a:r>
                      <a:endParaRPr lang="en-GB" sz="1200" b="0" kern="1200" noProof="0" dirty="0">
                        <a:solidFill>
                          <a:schemeClr val="dk1"/>
                        </a:solidFill>
                        <a:latin typeface="+mn-lt"/>
                        <a:ea typeface="+mn-ea"/>
                        <a:cs typeface="Arial" panose="020B0604020202020204" pitchFamily="34" charset="0"/>
                      </a:endParaRPr>
                    </a:p>
                  </a:txBody>
                  <a:tcPr marL="74295" marR="74295" marT="37148" marB="37148"/>
                </a:tc>
                <a:extLst>
                  <a:ext uri="{0D108BD9-81ED-4DB2-BD59-A6C34878D82A}">
                    <a16:rowId xmlns:a16="http://schemas.microsoft.com/office/drawing/2014/main" val="10005"/>
                  </a:ext>
                </a:extLst>
              </a:tr>
              <a:tr h="0">
                <a:tc>
                  <a:txBody>
                    <a:bodyPr/>
                    <a:lstStyle/>
                    <a:p>
                      <a:r>
                        <a:rPr lang="en-US" sz="1050" b="0" dirty="0">
                          <a:latin typeface="+mn-lt"/>
                        </a:rPr>
                        <a:t>5</a:t>
                      </a:r>
                      <a:endParaRPr lang="en-US" sz="1050" b="0" dirty="0">
                        <a:latin typeface="+mn-lt"/>
                        <a:cs typeface="Arial" panose="020B0604020202020204" pitchFamily="34" charset="0"/>
                      </a:endParaRPr>
                    </a:p>
                  </a:txBody>
                  <a:tcPr marL="74295" marR="74295" marT="37148" marB="37148"/>
                </a:tc>
                <a:tc>
                  <a:txBody>
                    <a:bodyPr/>
                    <a:lstStyle/>
                    <a:p>
                      <a:r>
                        <a:rPr lang="en-US" sz="1200" b="0" dirty="0">
                          <a:latin typeface="+mn-lt"/>
                          <a:cs typeface="Arial" panose="020B0604020202020204" pitchFamily="34" charset="0"/>
                        </a:rPr>
                        <a:t>Non-believers </a:t>
                      </a:r>
                      <a:endParaRPr lang="en-GB" sz="1200" b="0" dirty="0">
                        <a:latin typeface="+mn-lt"/>
                        <a:cs typeface="Arial" panose="020B0604020202020204" pitchFamily="34" charset="0"/>
                      </a:endParaRP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noProof="0" dirty="0">
                          <a:solidFill>
                            <a:schemeClr val="dk1"/>
                          </a:solidFill>
                          <a:latin typeface="+mn-lt"/>
                          <a:ea typeface="+mn-ea"/>
                          <a:cs typeface="Arial" panose="020B0604020202020204" pitchFamily="34" charset="0"/>
                        </a:rPr>
                        <a:t>People without religious faith.</a:t>
                      </a:r>
                      <a:endParaRPr lang="en-GB" sz="1200" b="0" kern="1200" noProof="0" dirty="0">
                        <a:solidFill>
                          <a:schemeClr val="dk1"/>
                        </a:solidFill>
                        <a:latin typeface="+mn-lt"/>
                        <a:ea typeface="+mn-ea"/>
                        <a:cs typeface="Arial" panose="020B0604020202020204" pitchFamily="34" charset="0"/>
                      </a:endParaRPr>
                    </a:p>
                  </a:txBody>
                  <a:tcPr marL="74295" marR="74295" marT="37148" marB="37148"/>
                </a:tc>
                <a:extLst>
                  <a:ext uri="{0D108BD9-81ED-4DB2-BD59-A6C34878D82A}">
                    <a16:rowId xmlns:a16="http://schemas.microsoft.com/office/drawing/2014/main" val="2332263478"/>
                  </a:ext>
                </a:extLst>
              </a:tr>
              <a:tr h="0">
                <a:tc>
                  <a:txBody>
                    <a:bodyPr/>
                    <a:lstStyle/>
                    <a:p>
                      <a:r>
                        <a:rPr lang="en-US" sz="1050" b="0" dirty="0">
                          <a:latin typeface="+mn-lt"/>
                          <a:cs typeface="Arial" panose="020B0604020202020204" pitchFamily="34" charset="0"/>
                        </a:rPr>
                        <a:t>6</a:t>
                      </a:r>
                    </a:p>
                  </a:txBody>
                  <a:tcPr marL="74295" marR="74295" marT="37148" marB="37148"/>
                </a:tc>
                <a:tc>
                  <a:txBody>
                    <a:bodyPr/>
                    <a:lstStyle/>
                    <a:p>
                      <a:r>
                        <a:rPr lang="en-US" sz="1200" b="0" dirty="0">
                          <a:latin typeface="+mn-lt"/>
                          <a:cs typeface="Arial" panose="020B0604020202020204" pitchFamily="34" charset="0"/>
                        </a:rPr>
                        <a:t>Abraham</a:t>
                      </a:r>
                      <a:endParaRPr lang="en-GB" sz="1200" b="0" dirty="0">
                        <a:latin typeface="+mn-lt"/>
                        <a:cs typeface="Arial" panose="020B0604020202020204" pitchFamily="34" charset="0"/>
                      </a:endParaRP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noProof="0" dirty="0">
                          <a:solidFill>
                            <a:schemeClr val="dk1"/>
                          </a:solidFill>
                          <a:latin typeface="+mn-lt"/>
                          <a:ea typeface="+mn-ea"/>
                          <a:cs typeface="Arial" panose="020B0604020202020204" pitchFamily="34" charset="0"/>
                        </a:rPr>
                        <a:t>The founding father of Judaism. </a:t>
                      </a:r>
                      <a:endParaRPr lang="en-GB" sz="1200" b="0" kern="1200" noProof="0" dirty="0">
                        <a:solidFill>
                          <a:schemeClr val="dk1"/>
                        </a:solidFill>
                        <a:latin typeface="+mn-lt"/>
                        <a:ea typeface="+mn-ea"/>
                        <a:cs typeface="Arial" panose="020B0604020202020204" pitchFamily="34" charset="0"/>
                      </a:endParaRPr>
                    </a:p>
                  </a:txBody>
                  <a:tcPr marL="74295" marR="74295" marT="37148" marB="37148"/>
                </a:tc>
                <a:extLst>
                  <a:ext uri="{0D108BD9-81ED-4DB2-BD59-A6C34878D82A}">
                    <a16:rowId xmlns:a16="http://schemas.microsoft.com/office/drawing/2014/main" val="3178647136"/>
                  </a:ext>
                </a:extLst>
              </a:tr>
              <a:tr h="0">
                <a:tc>
                  <a:txBody>
                    <a:bodyPr/>
                    <a:lstStyle/>
                    <a:p>
                      <a:r>
                        <a:rPr lang="en-US" sz="1050" b="0" dirty="0">
                          <a:latin typeface="+mn-lt"/>
                          <a:cs typeface="Arial" panose="020B0604020202020204" pitchFamily="34" charset="0"/>
                        </a:rPr>
                        <a:t>7</a:t>
                      </a:r>
                    </a:p>
                  </a:txBody>
                  <a:tcPr marL="74295" marR="74295" marT="37148" marB="37148"/>
                </a:tc>
                <a:tc>
                  <a:txBody>
                    <a:bodyPr/>
                    <a:lstStyle/>
                    <a:p>
                      <a:r>
                        <a:rPr lang="en-US" sz="1200" b="0" dirty="0">
                          <a:latin typeface="+mn-lt"/>
                          <a:cs typeface="Arial" panose="020B0604020202020204" pitchFamily="34" charset="0"/>
                        </a:rPr>
                        <a:t>Tanakh</a:t>
                      </a:r>
                      <a:endParaRPr lang="en-GB" sz="1200" b="0" dirty="0">
                        <a:latin typeface="+mn-lt"/>
                        <a:cs typeface="Arial" panose="020B0604020202020204" pitchFamily="34" charset="0"/>
                      </a:endParaRP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noProof="0" dirty="0">
                          <a:solidFill>
                            <a:schemeClr val="dk1"/>
                          </a:solidFill>
                          <a:latin typeface="+mn-lt"/>
                          <a:ea typeface="+mn-ea"/>
                          <a:cs typeface="Arial" panose="020B0604020202020204" pitchFamily="34" charset="0"/>
                        </a:rPr>
                        <a:t>The Jewish holy book which has three parts: the Torah (Law), the Writings and the Prophets. </a:t>
                      </a:r>
                      <a:endParaRPr lang="en-GB" sz="1200" b="0" kern="1200" noProof="0" dirty="0">
                        <a:solidFill>
                          <a:schemeClr val="dk1"/>
                        </a:solidFill>
                        <a:latin typeface="+mn-lt"/>
                        <a:ea typeface="+mn-ea"/>
                        <a:cs typeface="Arial" panose="020B0604020202020204" pitchFamily="34" charset="0"/>
                      </a:endParaRPr>
                    </a:p>
                  </a:txBody>
                  <a:tcPr marL="74295" marR="74295" marT="37148" marB="37148"/>
                </a:tc>
                <a:extLst>
                  <a:ext uri="{0D108BD9-81ED-4DB2-BD59-A6C34878D82A}">
                    <a16:rowId xmlns:a16="http://schemas.microsoft.com/office/drawing/2014/main" val="3169223995"/>
                  </a:ext>
                </a:extLst>
              </a:tr>
              <a:tr h="0">
                <a:tc>
                  <a:txBody>
                    <a:bodyPr/>
                    <a:lstStyle/>
                    <a:p>
                      <a:r>
                        <a:rPr lang="en-US" sz="1050" b="0" dirty="0">
                          <a:latin typeface="+mn-lt"/>
                          <a:cs typeface="Arial" panose="020B0604020202020204" pitchFamily="34" charset="0"/>
                        </a:rPr>
                        <a:t>8</a:t>
                      </a:r>
                    </a:p>
                  </a:txBody>
                  <a:tcPr marL="74295" marR="74295" marT="37148" marB="37148"/>
                </a:tc>
                <a:tc>
                  <a:txBody>
                    <a:bodyPr/>
                    <a:lstStyle/>
                    <a:p>
                      <a:endParaRPr lang="en-GB" sz="1200" b="0" dirty="0">
                        <a:latin typeface="+mn-lt"/>
                        <a:cs typeface="Arial" panose="020B0604020202020204" pitchFamily="34" charset="0"/>
                      </a:endParaRP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kern="1200" noProof="0" dirty="0">
                        <a:solidFill>
                          <a:schemeClr val="dk1"/>
                        </a:solidFill>
                        <a:latin typeface="+mn-lt"/>
                        <a:ea typeface="+mn-ea"/>
                        <a:cs typeface="Arial" panose="020B0604020202020204" pitchFamily="34" charset="0"/>
                      </a:endParaRPr>
                    </a:p>
                  </a:txBody>
                  <a:tcPr marL="74295" marR="74295" marT="37148" marB="37148"/>
                </a:tc>
                <a:extLst>
                  <a:ext uri="{0D108BD9-81ED-4DB2-BD59-A6C34878D82A}">
                    <a16:rowId xmlns:a16="http://schemas.microsoft.com/office/drawing/2014/main" val="1739629185"/>
                  </a:ext>
                </a:extLst>
              </a:tr>
            </a:tbl>
          </a:graphicData>
        </a:graphic>
      </p:graphicFrame>
      <p:cxnSp>
        <p:nvCxnSpPr>
          <p:cNvPr id="5" name="Straight Connector 4"/>
          <p:cNvCxnSpPr/>
          <p:nvPr/>
        </p:nvCxnSpPr>
        <p:spPr>
          <a:xfrm>
            <a:off x="0" y="320283"/>
            <a:ext cx="99060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3" name="Table 2"/>
          <p:cNvGraphicFramePr>
            <a:graphicFrameLocks noGrp="1"/>
          </p:cNvGraphicFramePr>
          <p:nvPr>
            <p:extLst>
              <p:ext uri="{D42A27DB-BD31-4B8C-83A1-F6EECF244321}">
                <p14:modId xmlns:p14="http://schemas.microsoft.com/office/powerpoint/2010/main" val="2860320611"/>
              </p:ext>
            </p:extLst>
          </p:nvPr>
        </p:nvGraphicFramePr>
        <p:xfrm>
          <a:off x="3509358" y="413375"/>
          <a:ext cx="3292766" cy="3416406"/>
        </p:xfrm>
        <a:graphic>
          <a:graphicData uri="http://schemas.openxmlformats.org/drawingml/2006/table">
            <a:tbl>
              <a:tblPr firstRow="1" bandRow="1">
                <a:tableStyleId>{93296810-A885-4BE3-A3E7-6D5BEEA58F35}</a:tableStyleId>
              </a:tblPr>
              <a:tblGrid>
                <a:gridCol w="247015">
                  <a:extLst>
                    <a:ext uri="{9D8B030D-6E8A-4147-A177-3AD203B41FA5}">
                      <a16:colId xmlns:a16="http://schemas.microsoft.com/office/drawing/2014/main" val="20000"/>
                    </a:ext>
                  </a:extLst>
                </a:gridCol>
                <a:gridCol w="3045751">
                  <a:extLst>
                    <a:ext uri="{9D8B030D-6E8A-4147-A177-3AD203B41FA5}">
                      <a16:colId xmlns:a16="http://schemas.microsoft.com/office/drawing/2014/main" val="20001"/>
                    </a:ext>
                  </a:extLst>
                </a:gridCol>
              </a:tblGrid>
              <a:tr h="325736">
                <a:tc gridSpan="2">
                  <a:txBody>
                    <a:bodyPr/>
                    <a:lstStyle/>
                    <a:p>
                      <a:pPr marL="0" marR="0" lvl="0" indent="0" algn="ctr" defTabSz="914400" rtl="0" eaLnBrk="1" latinLnBrk="0" hangingPunct="1">
                        <a:lnSpc>
                          <a:spcPct val="100000"/>
                        </a:lnSpc>
                        <a:spcBef>
                          <a:spcPts val="0"/>
                        </a:spcBef>
                        <a:spcAft>
                          <a:spcPts val="0"/>
                        </a:spcAft>
                        <a:buClrTx/>
                        <a:buSzTx/>
                        <a:buFontTx/>
                        <a:buNone/>
                        <a:tabLst/>
                        <a:defRPr/>
                      </a:pPr>
                      <a:r>
                        <a:rPr lang="en-GB" altLang="en-GB" sz="1500" b="1" kern="1200" dirty="0">
                          <a:solidFill>
                            <a:schemeClr val="lt1"/>
                          </a:solidFill>
                          <a:latin typeface="+mn-lt"/>
                          <a:ea typeface="+mn-ea"/>
                          <a:cs typeface="+mn-cs"/>
                        </a:rPr>
                        <a:t>Prior Knowledge</a:t>
                      </a:r>
                    </a:p>
                  </a:txBody>
                  <a:tcPr marL="74295" marR="74295" marT="37148" marB="37148"/>
                </a:tc>
                <a:tc hMerge="1">
                  <a:txBody>
                    <a:bodyPr/>
                    <a:lstStyle/>
                    <a:p>
                      <a:endParaRPr lang="en-GB" altLang="en-GB" dirty="0"/>
                    </a:p>
                  </a:txBody>
                  <a:tcPr marL="74295" marR="74295" marT="37148" marB="37148"/>
                </a:tc>
                <a:extLst>
                  <a:ext uri="{0D108BD9-81ED-4DB2-BD59-A6C34878D82A}">
                    <a16:rowId xmlns:a16="http://schemas.microsoft.com/office/drawing/2014/main" val="10000"/>
                  </a:ext>
                </a:extLst>
              </a:tr>
              <a:tr h="341755">
                <a:tc>
                  <a:txBody>
                    <a:bodyPr/>
                    <a:lstStyle/>
                    <a:p>
                      <a:r>
                        <a:rPr lang="en-GB" altLang="en-GB" sz="1050" b="0" dirty="0">
                          <a:latin typeface="+mn-lt"/>
                          <a:cs typeface="Arial" panose="020B0604020202020204" pitchFamily="34" charset="0"/>
                        </a:rPr>
                        <a:t>1</a:t>
                      </a:r>
                    </a:p>
                  </a:txBody>
                  <a:tcPr marL="74295" marR="74295" marT="37148" marB="37148"/>
                </a:tc>
                <a:tc>
                  <a:txBody>
                    <a:bodyPr/>
                    <a:lstStyle/>
                    <a:p>
                      <a:pPr lvl="0"/>
                      <a:r>
                        <a:rPr lang="en-GB" sz="1200" b="0" kern="1200" dirty="0">
                          <a:solidFill>
                            <a:schemeClr val="dk1"/>
                          </a:solidFill>
                          <a:latin typeface="+mn-lt"/>
                          <a:ea typeface="+mn-ea"/>
                          <a:cs typeface="Arial" panose="020B0604020202020204" pitchFamily="34" charset="0"/>
                        </a:rPr>
                        <a:t>Many people believe in some divine being.</a:t>
                      </a:r>
                    </a:p>
                  </a:txBody>
                  <a:tcPr marL="68580" marR="68580" marT="0" marB="0"/>
                </a:tc>
                <a:extLst>
                  <a:ext uri="{0D108BD9-81ED-4DB2-BD59-A6C34878D82A}">
                    <a16:rowId xmlns:a16="http://schemas.microsoft.com/office/drawing/2014/main" val="10001"/>
                  </a:ext>
                </a:extLst>
              </a:tr>
              <a:tr h="341755">
                <a:tc>
                  <a:txBody>
                    <a:bodyPr/>
                    <a:lstStyle/>
                    <a:p>
                      <a:r>
                        <a:rPr lang="en-GB" altLang="en-GB" sz="1050" b="0" dirty="0">
                          <a:latin typeface="+mn-lt"/>
                          <a:cs typeface="Arial" panose="020B0604020202020204" pitchFamily="34" charset="0"/>
                        </a:rPr>
                        <a:t>2</a:t>
                      </a:r>
                    </a:p>
                  </a:txBody>
                  <a:tcPr marL="74295" marR="74295" marT="37148" marB="37148"/>
                </a:tc>
                <a:tc>
                  <a:txBody>
                    <a:bodyPr/>
                    <a:lstStyle/>
                    <a:p>
                      <a:pPr marL="0" lvl="0" algn="l" defTabSz="914400" rtl="0" eaLnBrk="1" latinLnBrk="0" hangingPunct="1"/>
                      <a:r>
                        <a:rPr lang="en-GB" sz="1200" b="0" kern="1200" dirty="0">
                          <a:solidFill>
                            <a:schemeClr val="dk1"/>
                          </a:solidFill>
                          <a:latin typeface="+mn-lt"/>
                          <a:ea typeface="+mn-ea"/>
                          <a:cs typeface="Arial" panose="020B0604020202020204" pitchFamily="34" charset="0"/>
                        </a:rPr>
                        <a:t>Many people believe that there is no God and that humans are free to make their own choices. </a:t>
                      </a:r>
                      <a:endParaRPr lang="en-GB" sz="1200" kern="1200" dirty="0">
                        <a:solidFill>
                          <a:schemeClr val="dk1"/>
                        </a:solidFill>
                        <a:latin typeface="+mn-lt"/>
                        <a:ea typeface="+mn-ea"/>
                        <a:cs typeface="+mn-cs"/>
                      </a:endParaRPr>
                    </a:p>
                  </a:txBody>
                  <a:tcPr marL="68580" marR="68580" marT="0" marB="0"/>
                </a:tc>
                <a:extLst>
                  <a:ext uri="{0D108BD9-81ED-4DB2-BD59-A6C34878D82A}">
                    <a16:rowId xmlns:a16="http://schemas.microsoft.com/office/drawing/2014/main" val="10002"/>
                  </a:ext>
                </a:extLst>
              </a:tr>
              <a:tr h="341755">
                <a:tc>
                  <a:txBody>
                    <a:bodyPr/>
                    <a:lstStyle/>
                    <a:p>
                      <a:r>
                        <a:rPr lang="en-GB" altLang="en-GB" sz="1050" b="0" dirty="0">
                          <a:latin typeface="+mn-lt"/>
                          <a:cs typeface="Arial" panose="020B0604020202020204" pitchFamily="34" charset="0"/>
                        </a:rPr>
                        <a:t>3</a:t>
                      </a:r>
                    </a:p>
                  </a:txBody>
                  <a:tcPr marL="74295" marR="74295" marT="37148" marB="37148"/>
                </a:tc>
                <a:tc>
                  <a:txBody>
                    <a:bodyPr/>
                    <a:lstStyle/>
                    <a:p>
                      <a:pPr lvl="0"/>
                      <a:r>
                        <a:rPr lang="en-GB" sz="1200" b="0" kern="1200" dirty="0">
                          <a:solidFill>
                            <a:schemeClr val="dk1"/>
                          </a:solidFill>
                          <a:latin typeface="+mn-lt"/>
                          <a:ea typeface="+mn-ea"/>
                          <a:cs typeface="Arial" panose="020B0604020202020204" pitchFamily="34" charset="0"/>
                        </a:rPr>
                        <a:t>Jewish people believe that there is a single God who not only created the universe, but with whom every Jewish person can have an individual and personal relationship. </a:t>
                      </a:r>
                    </a:p>
                  </a:txBody>
                  <a:tcPr marL="68580" marR="68580" marT="0" marB="0"/>
                </a:tc>
                <a:extLst>
                  <a:ext uri="{0D108BD9-81ED-4DB2-BD59-A6C34878D82A}">
                    <a16:rowId xmlns:a16="http://schemas.microsoft.com/office/drawing/2014/main" val="2407509847"/>
                  </a:ext>
                </a:extLst>
              </a:tr>
              <a:tr h="264476">
                <a:tc>
                  <a:txBody>
                    <a:bodyPr/>
                    <a:lstStyle/>
                    <a:p>
                      <a:r>
                        <a:rPr lang="en-GB" altLang="en-GB" sz="1050" b="0" dirty="0">
                          <a:latin typeface="+mn-lt"/>
                          <a:cs typeface="Arial" panose="020B0604020202020204" pitchFamily="34" charset="0"/>
                        </a:rPr>
                        <a:t>4</a:t>
                      </a: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kern="1200" dirty="0">
                          <a:solidFill>
                            <a:schemeClr val="dk1"/>
                          </a:solidFill>
                          <a:latin typeface="+mn-lt"/>
                          <a:ea typeface="+mn-ea"/>
                          <a:cs typeface="Arial" panose="020B0604020202020204" pitchFamily="34" charset="0"/>
                        </a:rPr>
                        <a:t>In Jewish tradition Abraham became identified as the 'first Jew'. </a:t>
                      </a:r>
                    </a:p>
                  </a:txBody>
                  <a:tcPr marL="68580" marR="68580" marT="0" marB="0"/>
                </a:tc>
                <a:extLst>
                  <a:ext uri="{0D108BD9-81ED-4DB2-BD59-A6C34878D82A}">
                    <a16:rowId xmlns:a16="http://schemas.microsoft.com/office/drawing/2014/main" val="10003"/>
                  </a:ext>
                </a:extLst>
              </a:tr>
              <a:tr h="371475">
                <a:tc>
                  <a:txBody>
                    <a:bodyPr/>
                    <a:lstStyle/>
                    <a:p>
                      <a:r>
                        <a:rPr lang="en-GB" altLang="en-GB" sz="1050" b="0" dirty="0">
                          <a:latin typeface="+mn-lt"/>
                          <a:cs typeface="Arial" panose="020B0604020202020204" pitchFamily="34" charset="0"/>
                        </a:rPr>
                        <a:t>5</a:t>
                      </a: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kern="1200" dirty="0">
                          <a:solidFill>
                            <a:schemeClr val="dk1"/>
                          </a:solidFill>
                          <a:latin typeface="+mn-lt"/>
                          <a:ea typeface="+mn-ea"/>
                          <a:cs typeface="Arial" panose="020B0604020202020204" pitchFamily="34" charset="0"/>
                        </a:rPr>
                        <a:t>Shema </a:t>
                      </a:r>
                      <a:r>
                        <a:rPr lang="en-GB" sz="1200" b="0" kern="1200" dirty="0" err="1">
                          <a:solidFill>
                            <a:schemeClr val="dk1"/>
                          </a:solidFill>
                          <a:latin typeface="+mn-lt"/>
                          <a:ea typeface="+mn-ea"/>
                          <a:cs typeface="Arial" panose="020B0604020202020204" pitchFamily="34" charset="0"/>
                        </a:rPr>
                        <a:t>Yisrael</a:t>
                      </a:r>
                      <a:r>
                        <a:rPr lang="en-GB" sz="1200" b="0" kern="1200" dirty="0">
                          <a:solidFill>
                            <a:schemeClr val="dk1"/>
                          </a:solidFill>
                          <a:latin typeface="+mn-lt"/>
                          <a:ea typeface="+mn-ea"/>
                          <a:cs typeface="Arial" panose="020B0604020202020204" pitchFamily="34" charset="0"/>
                        </a:rPr>
                        <a:t>, or the Shema, is the central prayer of Judaism. </a:t>
                      </a:r>
                    </a:p>
                  </a:txBody>
                  <a:tcPr marL="68580" marR="68580" marT="0" marB="0"/>
                </a:tc>
                <a:extLst>
                  <a:ext uri="{0D108BD9-81ED-4DB2-BD59-A6C34878D82A}">
                    <a16:rowId xmlns:a16="http://schemas.microsoft.com/office/drawing/2014/main" val="10004"/>
                  </a:ext>
                </a:extLst>
              </a:tr>
              <a:tr h="371475">
                <a:tc>
                  <a:txBody>
                    <a:bodyPr/>
                    <a:lstStyle/>
                    <a:p>
                      <a:r>
                        <a:rPr lang="en-US" altLang="en-GB" sz="1050" b="0" dirty="0">
                          <a:latin typeface="+mn-lt"/>
                          <a:cs typeface="Arial" panose="020B0604020202020204" pitchFamily="34" charset="0"/>
                        </a:rPr>
                        <a:t>6</a:t>
                      </a:r>
                      <a:endParaRPr lang="en-GB" altLang="en-GB" sz="1050" b="0" dirty="0">
                        <a:latin typeface="+mn-lt"/>
                        <a:cs typeface="Arial" panose="020B0604020202020204" pitchFamily="34" charset="0"/>
                      </a:endParaRP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kern="1200" dirty="0">
                          <a:solidFill>
                            <a:schemeClr val="dk1"/>
                          </a:solidFill>
                          <a:latin typeface="+mn-lt"/>
                          <a:ea typeface="+mn-ea"/>
                          <a:cs typeface="Arial" panose="020B0604020202020204" pitchFamily="34" charset="0"/>
                        </a:rPr>
                        <a:t>Many Jewish people uphold Jewish traditions but wouldn’t themselves worship either in synagogue or at home.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kern="1200" dirty="0">
                        <a:solidFill>
                          <a:schemeClr val="dk1"/>
                        </a:solidFill>
                        <a:latin typeface="+mn-lt"/>
                        <a:ea typeface="+mn-ea"/>
                        <a:cs typeface="Arial" panose="020B0604020202020204" pitchFamily="34" charset="0"/>
                      </a:endParaRPr>
                    </a:p>
                  </a:txBody>
                  <a:tcPr marL="68580" marR="68580" marT="0" marB="0"/>
                </a:tc>
                <a:extLst>
                  <a:ext uri="{0D108BD9-81ED-4DB2-BD59-A6C34878D82A}">
                    <a16:rowId xmlns:a16="http://schemas.microsoft.com/office/drawing/2014/main" val="2375466529"/>
                  </a:ext>
                </a:extLst>
              </a:tr>
            </a:tbl>
          </a:graphicData>
        </a:graphic>
      </p:graphicFrame>
      <p:graphicFrame>
        <p:nvGraphicFramePr>
          <p:cNvPr id="8" name="Table 7">
            <a:extLst>
              <a:ext uri="{FF2B5EF4-FFF2-40B4-BE49-F238E27FC236}">
                <a16:creationId xmlns:a16="http://schemas.microsoft.com/office/drawing/2014/main" id="{87A16600-9CE5-7D4D-9238-FE903140D703}"/>
              </a:ext>
            </a:extLst>
          </p:cNvPr>
          <p:cNvGraphicFramePr>
            <a:graphicFrameLocks noGrp="1"/>
          </p:cNvGraphicFramePr>
          <p:nvPr>
            <p:extLst>
              <p:ext uri="{D42A27DB-BD31-4B8C-83A1-F6EECF244321}">
                <p14:modId xmlns:p14="http://schemas.microsoft.com/office/powerpoint/2010/main" val="4163700745"/>
              </p:ext>
            </p:extLst>
          </p:nvPr>
        </p:nvGraphicFramePr>
        <p:xfrm>
          <a:off x="6839554" y="417351"/>
          <a:ext cx="2934789" cy="3795727"/>
        </p:xfrm>
        <a:graphic>
          <a:graphicData uri="http://schemas.openxmlformats.org/drawingml/2006/table">
            <a:tbl>
              <a:tblPr firstRow="1" bandRow="1">
                <a:tableStyleId>{F5AB1C69-6EDB-4FF4-983F-18BD219EF322}</a:tableStyleId>
              </a:tblPr>
              <a:tblGrid>
                <a:gridCol w="256571">
                  <a:extLst>
                    <a:ext uri="{9D8B030D-6E8A-4147-A177-3AD203B41FA5}">
                      <a16:colId xmlns:a16="http://schemas.microsoft.com/office/drawing/2014/main" val="3034729171"/>
                    </a:ext>
                  </a:extLst>
                </a:gridCol>
                <a:gridCol w="2678218">
                  <a:extLst>
                    <a:ext uri="{9D8B030D-6E8A-4147-A177-3AD203B41FA5}">
                      <a16:colId xmlns:a16="http://schemas.microsoft.com/office/drawing/2014/main" val="771789285"/>
                    </a:ext>
                  </a:extLst>
                </a:gridCol>
              </a:tblGrid>
              <a:tr h="326719">
                <a:tc gridSpan="2">
                  <a:txBody>
                    <a:bodyPr/>
                    <a:lstStyle/>
                    <a:p>
                      <a:pPr marL="0" marR="0" lvl="0" indent="0" algn="ctr" defTabSz="914400" rtl="0" eaLnBrk="1" latinLnBrk="0" hangingPunct="1">
                        <a:lnSpc>
                          <a:spcPct val="100000"/>
                        </a:lnSpc>
                        <a:spcBef>
                          <a:spcPts val="0"/>
                        </a:spcBef>
                        <a:spcAft>
                          <a:spcPts val="0"/>
                        </a:spcAft>
                        <a:buClrTx/>
                        <a:buSzTx/>
                        <a:buFontTx/>
                        <a:buNone/>
                        <a:tabLst/>
                        <a:defRPr/>
                      </a:pPr>
                      <a:r>
                        <a:rPr lang="en-US" sz="1500" b="1" kern="1200" dirty="0">
                          <a:solidFill>
                            <a:schemeClr val="lt1"/>
                          </a:solidFill>
                          <a:latin typeface="+mn-lt"/>
                          <a:ea typeface="+mn-ea"/>
                          <a:cs typeface="+mn-cs"/>
                        </a:rPr>
                        <a:t>Learning Outcomes</a:t>
                      </a:r>
                    </a:p>
                  </a:txBody>
                  <a:tcPr marL="74295" marR="74295" marT="37148" marB="37148">
                    <a:solidFill>
                      <a:srgbClr val="FF0000"/>
                    </a:solidFill>
                  </a:tcPr>
                </a:tc>
                <a:tc hMerge="1">
                  <a:txBody>
                    <a:bodyPr/>
                    <a:lstStyle/>
                    <a:p>
                      <a:endParaRPr lang="en-US"/>
                    </a:p>
                  </a:txBody>
                  <a:tcPr/>
                </a:tc>
                <a:extLst>
                  <a:ext uri="{0D108BD9-81ED-4DB2-BD59-A6C34878D82A}">
                    <a16:rowId xmlns:a16="http://schemas.microsoft.com/office/drawing/2014/main" val="2106910169"/>
                  </a:ext>
                </a:extLst>
              </a:tr>
              <a:tr h="198174">
                <a:tc>
                  <a:txBody>
                    <a:bodyPr/>
                    <a:lstStyle/>
                    <a:p>
                      <a:r>
                        <a:rPr lang="en-US" sz="1050" b="0" dirty="0">
                          <a:latin typeface="+mn-lt"/>
                          <a:cs typeface="Arial" panose="020B0604020202020204" pitchFamily="34" charset="0"/>
                        </a:rPr>
                        <a:t>1</a:t>
                      </a:r>
                    </a:p>
                  </a:txBody>
                  <a:tcPr marL="74295" marR="74295" marT="37148" marB="37148">
                    <a:solidFill>
                      <a:schemeClr val="accent2">
                        <a:lumMod val="40000"/>
                        <a:lumOff val="60000"/>
                      </a:schemeClr>
                    </a:solidFill>
                  </a:tcPr>
                </a:tc>
                <a:tc>
                  <a:txBody>
                    <a:bodyPr/>
                    <a:lstStyle/>
                    <a:p>
                      <a:pPr marL="0" lvl="0" algn="l" defTabSz="914400" rtl="0" eaLnBrk="1" latinLnBrk="0" hangingPunct="1"/>
                      <a:r>
                        <a:rPr lang="en-GB" sz="1200" b="0" kern="1200" dirty="0">
                          <a:solidFill>
                            <a:schemeClr val="dk1"/>
                          </a:solidFill>
                          <a:latin typeface="+mn-lt"/>
                          <a:ea typeface="+mn-ea"/>
                          <a:cs typeface="Arial" panose="020B0604020202020204" pitchFamily="34" charset="0"/>
                        </a:rPr>
                        <a:t>I can say why we have rules in our school.</a:t>
                      </a:r>
                    </a:p>
                  </a:txBody>
                  <a:tcPr marL="68580" marR="68580" marT="0" marB="0">
                    <a:solidFill>
                      <a:schemeClr val="accent2">
                        <a:lumMod val="40000"/>
                        <a:lumOff val="60000"/>
                      </a:schemeClr>
                    </a:solidFill>
                  </a:tcPr>
                </a:tc>
                <a:extLst>
                  <a:ext uri="{0D108BD9-81ED-4DB2-BD59-A6C34878D82A}">
                    <a16:rowId xmlns:a16="http://schemas.microsoft.com/office/drawing/2014/main" val="987701748"/>
                  </a:ext>
                </a:extLst>
              </a:tr>
              <a:tr h="198174">
                <a:tc>
                  <a:txBody>
                    <a:bodyPr/>
                    <a:lstStyle/>
                    <a:p>
                      <a:r>
                        <a:rPr lang="en-US" sz="1050" b="0" dirty="0">
                          <a:latin typeface="+mn-lt"/>
                          <a:cs typeface="Arial" panose="020B0604020202020204" pitchFamily="34" charset="0"/>
                        </a:rPr>
                        <a:t>2</a:t>
                      </a:r>
                    </a:p>
                  </a:txBody>
                  <a:tcPr marL="74295" marR="74295" marT="37148" marB="37148">
                    <a:solidFill>
                      <a:schemeClr val="accent2">
                        <a:lumMod val="40000"/>
                        <a:lumOff val="60000"/>
                      </a:schemeClr>
                    </a:solidFill>
                  </a:tcPr>
                </a:tc>
                <a:tc>
                  <a:txBody>
                    <a:bodyPr/>
                    <a:lstStyle/>
                    <a:p>
                      <a:pPr marL="0" lvl="0" algn="l" defTabSz="914400" rtl="0" eaLnBrk="1" latinLnBrk="0" hangingPunct="1"/>
                      <a:r>
                        <a:rPr lang="en-GB" sz="1200" b="0" kern="1200" dirty="0">
                          <a:solidFill>
                            <a:schemeClr val="dk1"/>
                          </a:solidFill>
                          <a:latin typeface="+mn-lt"/>
                          <a:ea typeface="+mn-ea"/>
                          <a:cs typeface="Arial" panose="020B0604020202020204" pitchFamily="34" charset="0"/>
                        </a:rPr>
                        <a:t>I can talk about the agreement Jewish people make with God  by following the Ten Commandments and say how obedience is important to some people.</a:t>
                      </a:r>
                      <a:endParaRPr lang="en-GB" sz="1200" kern="1200" dirty="0">
                        <a:solidFill>
                          <a:schemeClr val="dk1"/>
                        </a:solidFill>
                        <a:latin typeface="+mn-lt"/>
                        <a:ea typeface="+mn-ea"/>
                        <a:cs typeface="+mn-cs"/>
                      </a:endParaRPr>
                    </a:p>
                  </a:txBody>
                  <a:tcPr marL="68580" marR="68580" marT="0" marB="0">
                    <a:solidFill>
                      <a:schemeClr val="accent2">
                        <a:lumMod val="40000"/>
                        <a:lumOff val="60000"/>
                      </a:schemeClr>
                    </a:solidFill>
                  </a:tcPr>
                </a:tc>
                <a:extLst>
                  <a:ext uri="{0D108BD9-81ED-4DB2-BD59-A6C34878D82A}">
                    <a16:rowId xmlns:a16="http://schemas.microsoft.com/office/drawing/2014/main" val="1603721669"/>
                  </a:ext>
                </a:extLst>
              </a:tr>
              <a:tr h="198174">
                <a:tc>
                  <a:txBody>
                    <a:bodyPr/>
                    <a:lstStyle/>
                    <a:p>
                      <a:r>
                        <a:rPr lang="en-US" sz="1050" kern="1200" dirty="0">
                          <a:solidFill>
                            <a:schemeClr val="dk1"/>
                          </a:solidFill>
                          <a:latin typeface="+mn-lt"/>
                          <a:ea typeface="+mn-ea"/>
                          <a:cs typeface="Arial" panose="020B0604020202020204" pitchFamily="34" charset="0"/>
                        </a:rPr>
                        <a:t>3</a:t>
                      </a:r>
                    </a:p>
                  </a:txBody>
                  <a:tcPr marL="74295" marR="74295" marT="37148" marB="37148">
                    <a:solidFill>
                      <a:schemeClr val="accent2">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kern="1200" dirty="0">
                          <a:solidFill>
                            <a:schemeClr val="dk1"/>
                          </a:solidFill>
                          <a:latin typeface="+mn-lt"/>
                          <a:ea typeface="+mn-ea"/>
                          <a:cs typeface="Arial" panose="020B0604020202020204" pitchFamily="34" charset="0"/>
                        </a:rPr>
                        <a:t>I can start to explain how Jewish people know how to behave and why the Ten Commandments are important. </a:t>
                      </a:r>
                      <a:endParaRPr lang="en-GB" sz="1200" kern="1200" dirty="0">
                        <a:solidFill>
                          <a:schemeClr val="dk1"/>
                        </a:solidFill>
                        <a:latin typeface="+mn-lt"/>
                        <a:ea typeface="+mn-ea"/>
                        <a:cs typeface="+mn-cs"/>
                      </a:endParaRPr>
                    </a:p>
                  </a:txBody>
                  <a:tcPr marL="68580" marR="68580" marT="0" marB="0">
                    <a:solidFill>
                      <a:schemeClr val="accent2">
                        <a:lumMod val="40000"/>
                        <a:lumOff val="60000"/>
                      </a:schemeClr>
                    </a:solidFill>
                  </a:tcPr>
                </a:tc>
                <a:extLst>
                  <a:ext uri="{0D108BD9-81ED-4DB2-BD59-A6C34878D82A}">
                    <a16:rowId xmlns:a16="http://schemas.microsoft.com/office/drawing/2014/main" val="1814240483"/>
                  </a:ext>
                </a:extLst>
              </a:tr>
              <a:tr h="198174">
                <a:tc>
                  <a:txBody>
                    <a:bodyPr/>
                    <a:lstStyle/>
                    <a:p>
                      <a:r>
                        <a:rPr lang="en-US" sz="1050" kern="1200" dirty="0">
                          <a:solidFill>
                            <a:schemeClr val="dk1"/>
                          </a:solidFill>
                          <a:latin typeface="+mn-lt"/>
                          <a:ea typeface="+mn-ea"/>
                          <a:cs typeface="Arial" panose="020B0604020202020204" pitchFamily="34" charset="0"/>
                        </a:rPr>
                        <a:t>4</a:t>
                      </a:r>
                    </a:p>
                  </a:txBody>
                  <a:tcPr marL="74295" marR="74295" marT="37148" marB="37148">
                    <a:solidFill>
                      <a:schemeClr val="accent2">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kern="1200" dirty="0">
                          <a:solidFill>
                            <a:schemeClr val="dk1"/>
                          </a:solidFill>
                          <a:latin typeface="+mn-lt"/>
                          <a:ea typeface="+mn-ea"/>
                          <a:cs typeface="Arial" panose="020B0604020202020204" pitchFamily="34" charset="0"/>
                        </a:rPr>
                        <a:t>I can explain what the Golden Rule is and give examples for how I can follow this rule in my life. </a:t>
                      </a:r>
                      <a:endParaRPr lang="en-GB" sz="1200" kern="1200" dirty="0">
                        <a:solidFill>
                          <a:schemeClr val="dk1"/>
                        </a:solidFill>
                        <a:latin typeface="+mn-lt"/>
                        <a:ea typeface="+mn-ea"/>
                        <a:cs typeface="+mn-cs"/>
                      </a:endParaRPr>
                    </a:p>
                  </a:txBody>
                  <a:tcPr marL="68580" marR="68580" marT="0" marB="0">
                    <a:solidFill>
                      <a:schemeClr val="accent2">
                        <a:lumMod val="40000"/>
                        <a:lumOff val="60000"/>
                      </a:schemeClr>
                    </a:solidFill>
                  </a:tcPr>
                </a:tc>
                <a:extLst>
                  <a:ext uri="{0D108BD9-81ED-4DB2-BD59-A6C34878D82A}">
                    <a16:rowId xmlns:a16="http://schemas.microsoft.com/office/drawing/2014/main" val="1634316888"/>
                  </a:ext>
                </a:extLst>
              </a:tr>
              <a:tr h="198174">
                <a:tc>
                  <a:txBody>
                    <a:bodyPr/>
                    <a:lstStyle/>
                    <a:p>
                      <a:r>
                        <a:rPr lang="en-US" sz="1050" b="0" dirty="0">
                          <a:latin typeface="+mn-lt"/>
                          <a:cs typeface="Arial" panose="020B0604020202020204" pitchFamily="34" charset="0"/>
                        </a:rPr>
                        <a:t>5</a:t>
                      </a:r>
                    </a:p>
                  </a:txBody>
                  <a:tcPr marL="74295" marR="74295" marT="37148" marB="37148">
                    <a:solidFill>
                      <a:schemeClr val="accent2">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kern="1200" dirty="0">
                          <a:solidFill>
                            <a:schemeClr val="dk1"/>
                          </a:solidFill>
                          <a:latin typeface="+mn-lt"/>
                          <a:ea typeface="+mn-ea"/>
                          <a:cs typeface="Arial" panose="020B0604020202020204" pitchFamily="34" charset="0"/>
                        </a:rPr>
                        <a:t>I can talk about the different sources that  different people use as a basis for the rules that they follow.</a:t>
                      </a:r>
                    </a:p>
                  </a:txBody>
                  <a:tcPr marL="68580" marR="68580" marT="0" marB="0">
                    <a:solidFill>
                      <a:schemeClr val="accent2">
                        <a:lumMod val="40000"/>
                        <a:lumOff val="60000"/>
                      </a:schemeClr>
                    </a:solidFill>
                  </a:tcPr>
                </a:tc>
                <a:extLst>
                  <a:ext uri="{0D108BD9-81ED-4DB2-BD59-A6C34878D82A}">
                    <a16:rowId xmlns:a16="http://schemas.microsoft.com/office/drawing/2014/main" val="1734531558"/>
                  </a:ext>
                </a:extLst>
              </a:tr>
              <a:tr h="198174">
                <a:tc>
                  <a:txBody>
                    <a:bodyPr/>
                    <a:lstStyle/>
                    <a:p>
                      <a:r>
                        <a:rPr lang="en-US" sz="1050" b="0" dirty="0">
                          <a:latin typeface="+mn-lt"/>
                          <a:cs typeface="Arial" panose="020B0604020202020204" pitchFamily="34" charset="0"/>
                        </a:rPr>
                        <a:t>6</a:t>
                      </a:r>
                    </a:p>
                  </a:txBody>
                  <a:tcPr marL="74295" marR="74295" marT="37148" marB="37148">
                    <a:solidFill>
                      <a:schemeClr val="accent2">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dk1"/>
                        </a:solidFill>
                        <a:latin typeface="+mn-lt"/>
                        <a:ea typeface="+mn-ea"/>
                        <a:cs typeface="Arial" panose="020B0604020202020204" pitchFamily="34" charset="0"/>
                      </a:endParaRPr>
                    </a:p>
                  </a:txBody>
                  <a:tcPr marL="68580" marR="68580" marT="0" marB="0">
                    <a:solidFill>
                      <a:schemeClr val="accent2">
                        <a:lumMod val="40000"/>
                        <a:lumOff val="60000"/>
                      </a:schemeClr>
                    </a:solidFill>
                  </a:tcPr>
                </a:tc>
                <a:extLst>
                  <a:ext uri="{0D108BD9-81ED-4DB2-BD59-A6C34878D82A}">
                    <a16:rowId xmlns:a16="http://schemas.microsoft.com/office/drawing/2014/main" val="3845702159"/>
                  </a:ext>
                </a:extLst>
              </a:tr>
              <a:tr h="198174">
                <a:tc>
                  <a:txBody>
                    <a:bodyPr/>
                    <a:lstStyle/>
                    <a:p>
                      <a:r>
                        <a:rPr lang="en-US" sz="1200" kern="1200" dirty="0">
                          <a:solidFill>
                            <a:schemeClr val="dk1"/>
                          </a:solidFill>
                          <a:latin typeface="+mn-lt"/>
                          <a:ea typeface="+mn-ea"/>
                          <a:cs typeface="+mn-cs"/>
                        </a:rPr>
                        <a:t>7</a:t>
                      </a:r>
                    </a:p>
                  </a:txBody>
                  <a:tcPr marL="74295" marR="74295" marT="37148" marB="37148">
                    <a:solidFill>
                      <a:schemeClr val="accent2">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dk1"/>
                        </a:solidFill>
                        <a:latin typeface="+mn-lt"/>
                        <a:ea typeface="+mn-ea"/>
                        <a:cs typeface="+mn-cs"/>
                      </a:endParaRPr>
                    </a:p>
                  </a:txBody>
                  <a:tcPr marL="68580" marR="68580" marT="0" marB="0">
                    <a:solidFill>
                      <a:schemeClr val="accent2">
                        <a:lumMod val="40000"/>
                        <a:lumOff val="60000"/>
                      </a:schemeClr>
                    </a:solidFill>
                  </a:tcPr>
                </a:tc>
                <a:extLst>
                  <a:ext uri="{0D108BD9-81ED-4DB2-BD59-A6C34878D82A}">
                    <a16:rowId xmlns:a16="http://schemas.microsoft.com/office/drawing/2014/main" val="4013170605"/>
                  </a:ext>
                </a:extLst>
              </a:tr>
              <a:tr h="198174">
                <a:tc>
                  <a:txBody>
                    <a:bodyPr/>
                    <a:lstStyle/>
                    <a:p>
                      <a:r>
                        <a:rPr lang="en-US" sz="1050" b="0" dirty="0">
                          <a:latin typeface="+mn-lt"/>
                          <a:cs typeface="Arial" panose="020B0604020202020204" pitchFamily="34" charset="0"/>
                        </a:rPr>
                        <a:t>8</a:t>
                      </a:r>
                    </a:p>
                  </a:txBody>
                  <a:tcPr marL="74295" marR="74295" marT="37148" marB="37148">
                    <a:solidFill>
                      <a:schemeClr val="accent2">
                        <a:lumMod val="40000"/>
                        <a:lumOff val="60000"/>
                      </a:schemeClr>
                    </a:solidFill>
                  </a:tcPr>
                </a:tc>
                <a:tc>
                  <a:txBody>
                    <a:bodyPr/>
                    <a:lstStyle/>
                    <a:p>
                      <a:endParaRPr lang="en-GB" sz="1200" kern="1200" dirty="0">
                        <a:solidFill>
                          <a:schemeClr val="dk1"/>
                        </a:solidFill>
                        <a:latin typeface="+mn-lt"/>
                        <a:ea typeface="+mn-ea"/>
                        <a:cs typeface="+mn-cs"/>
                      </a:endParaRPr>
                    </a:p>
                  </a:txBody>
                  <a:tcPr marL="68580" marR="68580" marT="0" marB="0">
                    <a:solidFill>
                      <a:schemeClr val="accent2">
                        <a:lumMod val="40000"/>
                        <a:lumOff val="60000"/>
                      </a:schemeClr>
                    </a:solidFill>
                  </a:tcPr>
                </a:tc>
                <a:extLst>
                  <a:ext uri="{0D108BD9-81ED-4DB2-BD59-A6C34878D82A}">
                    <a16:rowId xmlns:a16="http://schemas.microsoft.com/office/drawing/2014/main" val="876605376"/>
                  </a:ext>
                </a:extLst>
              </a:tr>
            </a:tbl>
          </a:graphicData>
        </a:graphic>
      </p:graphicFrame>
      <p:sp>
        <p:nvSpPr>
          <p:cNvPr id="11" name="AutoShape 19" descr="Image result for concrete"/>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14" name="Title 1">
            <a:extLst>
              <a:ext uri="{FF2B5EF4-FFF2-40B4-BE49-F238E27FC236}">
                <a16:creationId xmlns:a16="http://schemas.microsoft.com/office/drawing/2014/main" id="{565C316B-E8F0-B9CE-6B90-2FC3CDDF73F1}"/>
              </a:ext>
            </a:extLst>
          </p:cNvPr>
          <p:cNvSpPr txBox="1">
            <a:spLocks/>
          </p:cNvSpPr>
          <p:nvPr/>
        </p:nvSpPr>
        <p:spPr>
          <a:xfrm>
            <a:off x="749947" y="65195"/>
            <a:ext cx="8290612" cy="273090"/>
          </a:xfrm>
          <a:prstGeom prst="rect">
            <a:avLst/>
          </a:prstGeom>
        </p:spPr>
        <p:txBody>
          <a:bodyPr vert="horz" lIns="91440" tIns="45720" rIns="91440" bIns="45720" numCol="1" rtlCol="0" anchor="b">
            <a:normAutofit fontScale="90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1800" b="1"/>
              <a:t>Year Group 1/2   	Cycle A 	Term  4	</a:t>
            </a:r>
            <a:r>
              <a:rPr lang="en-GB" sz="1800" kern="0">
                <a:latin typeface="Calibri" panose="020F0502020204030204" pitchFamily="34" charset="0"/>
                <a:ea typeface="Times New Roman" panose="02020603050405020304" pitchFamily="18" charset="0"/>
              </a:rPr>
              <a:t>How do people know how to behave?</a:t>
            </a:r>
            <a:r>
              <a:rPr lang="en-US" sz="1800"/>
              <a:t> </a:t>
            </a:r>
            <a:endParaRPr lang="en-US" sz="1800" dirty="0"/>
          </a:p>
        </p:txBody>
      </p:sp>
    </p:spTree>
    <p:extLst>
      <p:ext uri="{BB962C8B-B14F-4D97-AF65-F5344CB8AC3E}">
        <p14:creationId xmlns:p14="http://schemas.microsoft.com/office/powerpoint/2010/main" val="71160261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cd039e8-fabd-4e33-8398-dccf6085985c" xsi:nil="true"/>
    <lcf76f155ced4ddcb4097134ff3c332f xmlns="6f9a0114-eb1f-4db8-b315-8423719ee631">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3BF44021674D44EA4E9073290118926" ma:contentTypeVersion="20" ma:contentTypeDescription="Create a new document." ma:contentTypeScope="" ma:versionID="c7080921f6e01dceb8f7f2c61d2e9d6f">
  <xsd:schema xmlns:xsd="http://www.w3.org/2001/XMLSchema" xmlns:xs="http://www.w3.org/2001/XMLSchema" xmlns:p="http://schemas.microsoft.com/office/2006/metadata/properties" xmlns:ns2="6f9a0114-eb1f-4db8-b315-8423719ee631" xmlns:ns3="0cd039e8-fabd-4e33-8398-dccf6085985c" targetNamespace="http://schemas.microsoft.com/office/2006/metadata/properties" ma:root="true" ma:fieldsID="b1482d90a430ed144f4ab3f55f2d5dac" ns2:_="" ns3:_="">
    <xsd:import namespace="6f9a0114-eb1f-4db8-b315-8423719ee631"/>
    <xsd:import namespace="0cd039e8-fabd-4e33-8398-dccf6085985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Location" minOccurs="0"/>
                <xsd:element ref="ns2:MediaServiceGenerationTime" minOccurs="0"/>
                <xsd:element ref="ns2:MediaServiceEventHashCode" minOccurs="0"/>
                <xsd:element ref="ns3:SharedWithUsers" minOccurs="0"/>
                <xsd:element ref="ns3:SharedWithDetails" minOccurs="0"/>
                <xsd:element ref="ns2:MediaServiceAutoKeyPoints" minOccurs="0"/>
                <xsd:element ref="ns2:MediaServiceKeyPoints" minOccurs="0"/>
                <xsd:element ref="ns2:MediaLengthInSeconds" minOccurs="0"/>
                <xsd:element ref="ns3:TaxCatchAll" minOccurs="0"/>
                <xsd:element ref="ns2:lcf76f155ced4ddcb4097134ff3c332f"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9a0114-eb1f-4db8-b315-8423719ee63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947da020-fcd9-40fa-9a41-56601c1955a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cd039e8-fabd-4e33-8398-dccf6085985c"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b10d52b6-9382-4bac-bde4-31a4af5cdab9}" ma:internalName="TaxCatchAll" ma:showField="CatchAllData" ma:web="0cd039e8-fabd-4e33-8398-dccf6085985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98F088D-5F2B-45D6-A37D-A56639AFFF7A}">
  <ds:schemaRefs>
    <ds:schemaRef ds:uri="http://schemas.microsoft.com/office/2006/metadata/properties"/>
    <ds:schemaRef ds:uri="http://schemas.microsoft.com/office/infopath/2007/PartnerControls"/>
    <ds:schemaRef ds:uri="0cd039e8-fabd-4e33-8398-dccf6085985c"/>
    <ds:schemaRef ds:uri="6f9a0114-eb1f-4db8-b315-8423719ee631"/>
  </ds:schemaRefs>
</ds:datastoreItem>
</file>

<file path=customXml/itemProps2.xml><?xml version="1.0" encoding="utf-8"?>
<ds:datastoreItem xmlns:ds="http://schemas.openxmlformats.org/officeDocument/2006/customXml" ds:itemID="{19F3A420-F325-4BF4-AD6B-73944AE4C366}">
  <ds:schemaRefs>
    <ds:schemaRef ds:uri="http://schemas.microsoft.com/sharepoint/v3/contenttype/forms"/>
  </ds:schemaRefs>
</ds:datastoreItem>
</file>

<file path=customXml/itemProps3.xml><?xml version="1.0" encoding="utf-8"?>
<ds:datastoreItem xmlns:ds="http://schemas.openxmlformats.org/officeDocument/2006/customXml" ds:itemID="{FFDED51F-53AE-40A7-A06B-4EAB0D79AF3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9a0114-eb1f-4db8-b315-8423719ee631"/>
    <ds:schemaRef ds:uri="0cd039e8-fabd-4e33-8398-dccf6085985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Basis</Template>
  <TotalTime>23</TotalTime>
  <Words>758</Words>
  <Application>Microsoft Office PowerPoint</Application>
  <PresentationFormat>A4 Paper (210x297 mm)</PresentationFormat>
  <Paragraphs>105</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Year Group 1/2    Cycle A  Term  4 How do people know how to behave?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Jill Murphy | Year One | Autumn 2</dc:title>
  <dc:creator>Jon Brunskill</dc:creator>
  <cp:lastModifiedBy>Lisa Davies</cp:lastModifiedBy>
  <cp:revision>159</cp:revision>
  <cp:lastPrinted>2022-03-03T10:05:56Z</cp:lastPrinted>
  <dcterms:created xsi:type="dcterms:W3CDTF">2017-10-15T20:56:30Z</dcterms:created>
  <dcterms:modified xsi:type="dcterms:W3CDTF">2026-03-02T17:43:46Z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0x01010053BF44021674D44EA4E9073290118926</vt:lpwstr>
  </property>
  <property fmtid="{D5CDD505-2E9C-101B-9397-08002B2CF9AE}" pid="3" name="MediaServiceImageTags">
    <vt:lpwstr/>
  </property>
</Properties>
</file>