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4"/>
  </p:notesMasterIdLst>
  <p:sldIdLst>
    <p:sldId id="256" r:id="rId2"/>
    <p:sldId id="257" r:id="rId3"/>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27"/>
  </p:normalViewPr>
  <p:slideViewPr>
    <p:cSldViewPr snapToGrid="0" snapToObjects="1">
      <p:cViewPr varScale="1">
        <p:scale>
          <a:sx n="98" d="100"/>
          <a:sy n="98" d="100"/>
        </p:scale>
        <p:origin x="677" y="77"/>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294" tIns="45647" rIns="91294" bIns="45647" numCol="1"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294" tIns="45647" rIns="91294" bIns="45647" numCol="1" rtlCol="0"/>
          <a:lstStyle>
            <a:lvl1pPr algn="r">
              <a:defRPr sz="1200"/>
            </a:lvl1pPr>
          </a:lstStyle>
          <a:p>
            <a:fld id="{74DA69C8-F84C-2947-85D9-F4E475966ECC}" type="datetimeFigureOut">
              <a:rPr lang="en-US" smtClean="0"/>
              <a:t>10/30/2026</a:t>
            </a:fld>
            <a:endParaRPr lang="en-US"/>
          </a:p>
        </p:txBody>
      </p:sp>
      <p:sp>
        <p:nvSpPr>
          <p:cNvPr id="4" name="Slide Image Placeholder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294" tIns="45647" rIns="91294" bIns="45647" numCol="1" rtlCol="0" anchor="ctr"/>
          <a:lstStyle/>
          <a:p>
            <a:endParaRPr lang="en-US"/>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294" tIns="45647" rIns="91294" bIns="45647"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5"/>
            <a:ext cx="2945659" cy="498055"/>
          </a:xfrm>
          <a:prstGeom prst="rect">
            <a:avLst/>
          </a:prstGeom>
        </p:spPr>
        <p:txBody>
          <a:bodyPr vert="horz" lIns="91294" tIns="45647" rIns="91294" bIns="45647"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294" tIns="45647" rIns="91294" bIns="45647" numCol="1" rtlCol="0" anchor="b"/>
          <a:lstStyle>
            <a:lvl1pPr algn="r">
              <a:defRPr sz="1200"/>
            </a:lvl1pPr>
          </a:lstStyle>
          <a:p>
            <a:fld id="{90C8F01E-995B-8848-96E4-13733EB6AADD}" type="slidenum">
              <a:rPr lang="en-US" smtClean="0"/>
              <a:t>‹#›</a:t>
            </a:fld>
            <a:endParaRPr lang="en-US"/>
          </a:p>
        </p:txBody>
      </p:sp>
    </p:spTree>
    <p:extLst>
      <p:ext uri="{BB962C8B-B14F-4D97-AF65-F5344CB8AC3E}">
        <p14:creationId xmlns:p14="http://schemas.microsoft.com/office/powerpoint/2010/main" val="142684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9C5789CE-836E-B042-843F-5605E41F5001}" type="slidenum">
              <a:rPr lang="en-US" smtClean="0"/>
              <a:t>1</a:t>
            </a:fld>
            <a:endParaRPr lang="en-US"/>
          </a:p>
        </p:txBody>
      </p:sp>
    </p:spTree>
    <p:extLst>
      <p:ext uri="{BB962C8B-B14F-4D97-AF65-F5344CB8AC3E}">
        <p14:creationId xmlns:p14="http://schemas.microsoft.com/office/powerpoint/2010/main" val="3917283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9C5789CE-836E-B042-843F-5605E41F5001}" type="slidenum">
              <a:rPr lang="en-US" smtClean="0"/>
              <a:t>2</a:t>
            </a:fld>
            <a:endParaRPr lang="en-US"/>
          </a:p>
        </p:txBody>
      </p:sp>
    </p:spTree>
    <p:extLst>
      <p:ext uri="{BB962C8B-B14F-4D97-AF65-F5344CB8AC3E}">
        <p14:creationId xmlns:p14="http://schemas.microsoft.com/office/powerpoint/2010/main" val="2540804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numCol="1"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numCol="1"/>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idx="1"/>
          </p:nvPr>
        </p:nvSpPr>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numCol="1"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numCol="1"/>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numCol="1"/>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8" name="Footer Placeholder 7"/>
          <p:cNvSpPr>
            <a:spLocks noGrp="1"/>
          </p:cNvSpPr>
          <p:nvPr>
            <p:ph type="ftr" sz="quarter" idx="11"/>
          </p:nvPr>
        </p:nvSpPr>
        <p:spPr/>
        <p:txBody>
          <a:bodyPr numCol="1"/>
          <a:lstStyle/>
          <a:p>
            <a:endParaRPr lang="en-US"/>
          </a:p>
        </p:txBody>
      </p:sp>
      <p:sp>
        <p:nvSpPr>
          <p:cNvPr id="9" name="Slide Number Placeholder 8"/>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Date Placeholder 2"/>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4" name="Footer Placeholder 3"/>
          <p:cNvSpPr>
            <a:spLocks noGrp="1"/>
          </p:cNvSpPr>
          <p:nvPr>
            <p:ph type="ftr" sz="quarter" idx="11"/>
          </p:nvPr>
        </p:nvSpPr>
        <p:spPr/>
        <p:txBody>
          <a:bodyPr numCol="1"/>
          <a:lstStyle/>
          <a:p>
            <a:endParaRPr lang="en-US"/>
          </a:p>
        </p:txBody>
      </p:sp>
      <p:sp>
        <p:nvSpPr>
          <p:cNvPr id="5" name="Slide Number Placeholder 4"/>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3" name="Footer Placeholder 2"/>
          <p:cNvSpPr>
            <a:spLocks noGrp="1"/>
          </p:cNvSpPr>
          <p:nvPr>
            <p:ph type="ftr" sz="quarter" idx="11"/>
          </p:nvPr>
        </p:nvSpPr>
        <p:spPr/>
        <p:txBody>
          <a:bodyPr numCol="1"/>
          <a:lstStyle/>
          <a:p>
            <a:endParaRPr lang="en-US"/>
          </a:p>
        </p:txBody>
      </p:sp>
      <p:sp>
        <p:nvSpPr>
          <p:cNvPr id="4" name="Slide Number Placeholder 3"/>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numCol="1"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numCol="1"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numCol="1"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2328" y="2057400"/>
            <a:ext cx="3194943"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numCol="1"/>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10/30/2026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numCol="1"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4027089A-8636-F64C-9D23-B4C3EC8D4BA5}" type="datetimeFigureOut">
              <a:rPr lang="en-US" smtClean="0"/>
              <a:t>10/30/2026</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3953B47E-519D-9549-9FB6-B83933F17F08}" type="slidenum">
              <a:rPr lang="en-US" smtClean="0"/>
              <a:t>‹#›</a:t>
            </a:fld>
            <a:endParaRPr lang="en-US"/>
          </a:p>
        </p:txBody>
      </p:sp>
    </p:spTree>
    <p:extLst>
      <p:ext uri="{BB962C8B-B14F-4D97-AF65-F5344CB8AC3E}">
        <p14:creationId xmlns:p14="http://schemas.microsoft.com/office/powerpoint/2010/main" val="76276294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9545" y="47193"/>
            <a:ext cx="7429500" cy="273090"/>
          </a:xfrm>
        </p:spPr>
        <p:txBody>
          <a:bodyPr numCol="1">
            <a:normAutofit fontScale="90000"/>
          </a:bodyPr>
          <a:lstStyle/>
          <a:p>
            <a:r>
              <a:rPr lang="en-US" sz="1800" b="1" dirty="0"/>
              <a:t>Year Group 1 and 2   Term Autumn 	Science- Habitats 	 </a:t>
            </a:r>
          </a:p>
        </p:txBody>
      </p:sp>
      <p:graphicFrame>
        <p:nvGraphicFramePr>
          <p:cNvPr id="4" name="Table 3"/>
          <p:cNvGraphicFramePr>
            <a:graphicFrameLocks noGrp="1"/>
          </p:cNvGraphicFramePr>
          <p:nvPr>
            <p:extLst>
              <p:ext uri="{D42A27DB-BD31-4B8C-83A1-F6EECF244321}">
                <p14:modId xmlns:p14="http://schemas.microsoft.com/office/powerpoint/2010/main" val="2758664518"/>
              </p:ext>
            </p:extLst>
          </p:nvPr>
        </p:nvGraphicFramePr>
        <p:xfrm>
          <a:off x="155575" y="437916"/>
          <a:ext cx="3256137" cy="6372353"/>
        </p:xfrm>
        <a:graphic>
          <a:graphicData uri="http://schemas.openxmlformats.org/drawingml/2006/table">
            <a:tbl>
              <a:tblPr firstRow="1" bandRow="1">
                <a:tableStyleId>{21E4AEA4-8DFA-4A89-87EB-49C32662AFE0}</a:tableStyleId>
              </a:tblPr>
              <a:tblGrid>
                <a:gridCol w="1063625">
                  <a:extLst>
                    <a:ext uri="{9D8B030D-6E8A-4147-A177-3AD203B41FA5}">
                      <a16:colId xmlns:a16="http://schemas.microsoft.com/office/drawing/2014/main" val="20002"/>
                    </a:ext>
                  </a:extLst>
                </a:gridCol>
                <a:gridCol w="2192512">
                  <a:extLst>
                    <a:ext uri="{9D8B030D-6E8A-4147-A177-3AD203B41FA5}">
                      <a16:colId xmlns:a16="http://schemas.microsoft.com/office/drawing/2014/main" val="20001"/>
                    </a:ext>
                  </a:extLst>
                </a:gridCol>
              </a:tblGrid>
              <a:tr h="295109">
                <a:tc gridSpan="2">
                  <a:txBody>
                    <a:bodyPr/>
                    <a:lstStyle/>
                    <a:p>
                      <a:pPr marL="0" marR="0" lvl="0" indent="0" algn="ctr" defTabSz="914400" rtl="0" eaLnBrk="1" latinLnBrk="0" hangingPunct="1">
                        <a:lnSpc>
                          <a:spcPct val="100000"/>
                        </a:lnSpc>
                        <a:spcBef>
                          <a:spcPts val="0"/>
                        </a:spcBef>
                        <a:spcAft>
                          <a:spcPts val="0"/>
                        </a:spcAft>
                        <a:buClrTx/>
                        <a:buSzTx/>
                        <a:buFontTx/>
                        <a:buNone/>
                        <a:tabLst/>
                        <a:defRPr/>
                      </a:pPr>
                      <a:r>
                        <a:rPr lang="en-US" sz="1500" dirty="0"/>
                        <a:t>Key Vocabulary</a:t>
                      </a:r>
                    </a:p>
                  </a:txBody>
                  <a:tcPr marL="74295" marR="74295" marT="37148" marB="37148"/>
                </a:tc>
                <a:tc hMerge="1">
                  <a:txBody>
                    <a:bodyPr/>
                    <a:lstStyle/>
                    <a:p>
                      <a:endParaRPr lang="en-US" sz="1500" dirty="0"/>
                    </a:p>
                  </a:txBody>
                  <a:tcPr marL="74295" marR="74295" marT="37148" marB="37148"/>
                </a:tc>
                <a:extLst>
                  <a:ext uri="{0D108BD9-81ED-4DB2-BD59-A6C34878D82A}">
                    <a16:rowId xmlns:a16="http://schemas.microsoft.com/office/drawing/2014/main" val="10000"/>
                  </a:ext>
                </a:extLst>
              </a:tr>
              <a:tr h="363776">
                <a:tc>
                  <a:txBody>
                    <a:bodyPr/>
                    <a:lstStyle/>
                    <a:p>
                      <a:r>
                        <a:rPr lang="en-US" sz="1200" b="0" dirty="0">
                          <a:latin typeface="+mn-lt"/>
                          <a:cs typeface="Arial" panose="020B0604020202020204" pitchFamily="34" charset="0"/>
                        </a:rPr>
                        <a:t>L</a:t>
                      </a:r>
                      <a:r>
                        <a:rPr lang="en-GB" sz="1200" b="0" dirty="0" err="1">
                          <a:latin typeface="+mn-lt"/>
                          <a:cs typeface="Arial" panose="020B0604020202020204" pitchFamily="34" charset="0"/>
                        </a:rPr>
                        <a:t>ife</a:t>
                      </a:r>
                      <a:r>
                        <a:rPr lang="en-GB" sz="1200" b="0" dirty="0">
                          <a:latin typeface="+mn-lt"/>
                          <a:cs typeface="Arial" panose="020B0604020202020204" pitchFamily="34" charset="0"/>
                        </a:rPr>
                        <a:t> processes</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All the things that living things do.</a:t>
                      </a:r>
                    </a:p>
                  </a:txBody>
                  <a:tcPr marL="74295" marR="74295" marT="37148" marB="37148"/>
                </a:tc>
                <a:extLst>
                  <a:ext uri="{0D108BD9-81ED-4DB2-BD59-A6C34878D82A}">
                    <a16:rowId xmlns:a16="http://schemas.microsoft.com/office/drawing/2014/main" val="4101498794"/>
                  </a:ext>
                </a:extLst>
              </a:tr>
              <a:tr h="400514">
                <a:tc>
                  <a:txBody>
                    <a:bodyPr/>
                    <a:lstStyle/>
                    <a:p>
                      <a:r>
                        <a:rPr lang="en-US" sz="1200" b="0" dirty="0">
                          <a:latin typeface="+mn-lt"/>
                          <a:cs typeface="Arial" panose="020B0604020202020204" pitchFamily="34" charset="0"/>
                        </a:rPr>
                        <a:t>L</a:t>
                      </a:r>
                      <a:r>
                        <a:rPr lang="en-GB" sz="1200" b="0" dirty="0" err="1">
                          <a:latin typeface="+mn-lt"/>
                          <a:cs typeface="Arial" panose="020B0604020202020204" pitchFamily="34" charset="0"/>
                        </a:rPr>
                        <a:t>iving</a:t>
                      </a:r>
                      <a:r>
                        <a:rPr lang="en-GB" sz="1200" b="0" dirty="0">
                          <a:latin typeface="+mn-lt"/>
                          <a:cs typeface="Arial" panose="020B0604020202020204" pitchFamily="34" charset="0"/>
                        </a:rPr>
                        <a:t> </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a:t>
                      </a:r>
                      <a:r>
                        <a:rPr kumimoji="0" lang="en-GB" sz="1200" b="0" i="0" u="none" strike="noStrike" kern="1200" cap="none" spc="0" normalizeH="0" baseline="0" noProof="0" dirty="0" err="1">
                          <a:ln>
                            <a:noFill/>
                          </a:ln>
                          <a:solidFill>
                            <a:prstClr val="black"/>
                          </a:solidFill>
                          <a:effectLst/>
                          <a:uLnTx/>
                          <a:uFillTx/>
                          <a:latin typeface="+mn-lt"/>
                          <a:ea typeface="+mn-ea"/>
                          <a:cs typeface="+mn-cs"/>
                        </a:rPr>
                        <a:t>hings</a:t>
                      </a:r>
                      <a:r>
                        <a:rPr kumimoji="0" lang="en-GB" sz="1200" b="0" i="0" u="none" strike="noStrike" kern="1200" cap="none" spc="0" normalizeH="0" baseline="0" noProof="0" dirty="0">
                          <a:ln>
                            <a:noFill/>
                          </a:ln>
                          <a:solidFill>
                            <a:prstClr val="black"/>
                          </a:solidFill>
                          <a:effectLst/>
                          <a:uLnTx/>
                          <a:uFillTx/>
                          <a:latin typeface="+mn-lt"/>
                          <a:ea typeface="+mn-ea"/>
                          <a:cs typeface="+mn-cs"/>
                        </a:rPr>
                        <a:t> that are living have all the life processes. </a:t>
                      </a:r>
                    </a:p>
                  </a:txBody>
                  <a:tcPr marL="74295" marR="74295" marT="37148" marB="37148"/>
                </a:tc>
                <a:extLst>
                  <a:ext uri="{0D108BD9-81ED-4DB2-BD59-A6C34878D82A}">
                    <a16:rowId xmlns:a16="http://schemas.microsoft.com/office/drawing/2014/main" val="10004"/>
                  </a:ext>
                </a:extLst>
              </a:tr>
              <a:tr h="250640">
                <a:tc>
                  <a:txBody>
                    <a:bodyPr/>
                    <a:lstStyle/>
                    <a:p>
                      <a:r>
                        <a:rPr lang="en-US" sz="1200" b="0" dirty="0">
                          <a:latin typeface="+mn-lt"/>
                          <a:cs typeface="Arial" panose="020B0604020202020204" pitchFamily="34" charset="0"/>
                        </a:rPr>
                        <a:t>D</a:t>
                      </a:r>
                      <a:r>
                        <a:rPr lang="en-GB" sz="1200" b="0" dirty="0" err="1">
                          <a:latin typeface="+mn-lt"/>
                          <a:cs typeface="Arial" panose="020B0604020202020204" pitchFamily="34" charset="0"/>
                        </a:rPr>
                        <a:t>ead</a:t>
                      </a:r>
                      <a:endParaRPr lang="en-GB" sz="1200" b="0" dirty="0">
                        <a:latin typeface="+mn-lt"/>
                        <a:cs typeface="Arial" panose="020B0604020202020204" pitchFamily="34" charset="0"/>
                      </a:endParaRPr>
                    </a:p>
                  </a:txBody>
                  <a:tcPr marL="74295" marR="74295" marT="37148" marB="37148"/>
                </a:tc>
                <a:tc>
                  <a:txBody>
                    <a:bodyPr/>
                    <a:lstStyle/>
                    <a:p>
                      <a:r>
                        <a:rPr lang="en-US" sz="1200" b="0" baseline="0" dirty="0">
                          <a:latin typeface="+mn-lt"/>
                          <a:cs typeface="Arial" panose="020B0604020202020204" pitchFamily="34" charset="0"/>
                        </a:rPr>
                        <a:t>T</a:t>
                      </a:r>
                      <a:r>
                        <a:rPr lang="en-GB" sz="1200" b="0" baseline="0" dirty="0" err="1">
                          <a:latin typeface="+mn-lt"/>
                          <a:cs typeface="Arial" panose="020B0604020202020204" pitchFamily="34" charset="0"/>
                        </a:rPr>
                        <a:t>hings</a:t>
                      </a:r>
                      <a:r>
                        <a:rPr lang="en-GB" sz="1200" b="0" baseline="0" dirty="0">
                          <a:latin typeface="+mn-lt"/>
                          <a:cs typeface="Arial" panose="020B0604020202020204" pitchFamily="34" charset="0"/>
                        </a:rPr>
                        <a:t> that are dead were once living. They did have all the life processes , but they are not now. </a:t>
                      </a:r>
                    </a:p>
                  </a:txBody>
                  <a:tcPr marL="74295" marR="74295" marT="37148" marB="37148"/>
                </a:tc>
                <a:extLst>
                  <a:ext uri="{0D108BD9-81ED-4DB2-BD59-A6C34878D82A}">
                    <a16:rowId xmlns:a16="http://schemas.microsoft.com/office/drawing/2014/main" val="2096467875"/>
                  </a:ext>
                </a:extLst>
              </a:tr>
              <a:tr h="410547">
                <a:tc>
                  <a:txBody>
                    <a:bodyPr/>
                    <a:lstStyle/>
                    <a:p>
                      <a:r>
                        <a:rPr lang="en-US" sz="1200" b="0" dirty="0">
                          <a:latin typeface="+mn-lt"/>
                          <a:cs typeface="Arial" panose="020B0604020202020204" pitchFamily="34" charset="0"/>
                        </a:rPr>
                        <a:t>N</a:t>
                      </a:r>
                      <a:r>
                        <a:rPr lang="en-GB" sz="1200" b="0" dirty="0">
                          <a:latin typeface="+mn-lt"/>
                          <a:cs typeface="Arial" panose="020B0604020202020204" pitchFamily="34" charset="0"/>
                        </a:rPr>
                        <a:t>ever living</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a:t>
                      </a:r>
                      <a:r>
                        <a:rPr kumimoji="0" lang="en-GB" sz="1200" b="0" i="0" u="none" strike="noStrike" kern="1200" cap="none" spc="0" normalizeH="0" baseline="0" noProof="0" dirty="0" err="1">
                          <a:ln>
                            <a:noFill/>
                          </a:ln>
                          <a:solidFill>
                            <a:prstClr val="black"/>
                          </a:solidFill>
                          <a:effectLst/>
                          <a:uLnTx/>
                          <a:uFillTx/>
                          <a:latin typeface="+mn-lt"/>
                          <a:ea typeface="+mn-ea"/>
                          <a:cs typeface="+mn-cs"/>
                        </a:rPr>
                        <a:t>hings</a:t>
                      </a:r>
                      <a:r>
                        <a:rPr kumimoji="0" lang="en-GB" sz="1200" b="0" i="0" u="none" strike="noStrike" kern="1200" cap="none" spc="0" normalizeH="0" baseline="0" noProof="0" dirty="0">
                          <a:ln>
                            <a:noFill/>
                          </a:ln>
                          <a:solidFill>
                            <a:prstClr val="black"/>
                          </a:solidFill>
                          <a:effectLst/>
                          <a:uLnTx/>
                          <a:uFillTx/>
                          <a:latin typeface="+mn-lt"/>
                          <a:ea typeface="+mn-ea"/>
                          <a:cs typeface="+mn-cs"/>
                        </a:rPr>
                        <a:t> made out of metal, rock and plastic were never living. They never had the life processes. </a:t>
                      </a:r>
                    </a:p>
                  </a:txBody>
                  <a:tcPr marL="74295" marR="74295" marT="37148" marB="37148"/>
                </a:tc>
                <a:extLst>
                  <a:ext uri="{0D108BD9-81ED-4DB2-BD59-A6C34878D82A}">
                    <a16:rowId xmlns:a16="http://schemas.microsoft.com/office/drawing/2014/main" val="10005"/>
                  </a:ext>
                </a:extLst>
              </a:tr>
              <a:tr h="0">
                <a:tc>
                  <a:txBody>
                    <a:bodyPr/>
                    <a:lstStyle/>
                    <a:p>
                      <a:r>
                        <a:rPr lang="en-US" sz="1200" b="0" dirty="0">
                          <a:latin typeface="+mn-lt"/>
                          <a:cs typeface="Arial" panose="020B0604020202020204" pitchFamily="34" charset="0"/>
                        </a:rPr>
                        <a:t>H</a:t>
                      </a:r>
                      <a:r>
                        <a:rPr lang="en-GB" sz="1200" b="0" dirty="0" err="1">
                          <a:latin typeface="+mn-lt"/>
                          <a:cs typeface="Arial" panose="020B0604020202020204" pitchFamily="34" charset="0"/>
                        </a:rPr>
                        <a:t>abitat</a:t>
                      </a:r>
                      <a:r>
                        <a:rPr lang="en-GB" sz="1200" b="0" dirty="0">
                          <a:latin typeface="+mn-lt"/>
                          <a:cs typeface="Arial" panose="020B0604020202020204" pitchFamily="34" charset="0"/>
                        </a:rPr>
                        <a:t> </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a:t>
                      </a:r>
                      <a:r>
                        <a:rPr kumimoji="0" lang="en-GB" sz="1200" b="0" i="0" u="none" strike="noStrike" kern="1200" cap="none" spc="0" normalizeH="0" baseline="0" noProof="0" dirty="0">
                          <a:ln>
                            <a:noFill/>
                          </a:ln>
                          <a:solidFill>
                            <a:prstClr val="black"/>
                          </a:solidFill>
                          <a:effectLst/>
                          <a:uLnTx/>
                          <a:uFillTx/>
                          <a:latin typeface="+mn-lt"/>
                          <a:ea typeface="+mn-ea"/>
                          <a:cs typeface="+mn-cs"/>
                        </a:rPr>
                        <a:t>t is the natural place where something lives. It provides living things with everything they need to survive such as food, shelter and water. </a:t>
                      </a:r>
                    </a:p>
                  </a:txBody>
                  <a:tcPr marL="74295" marR="74295" marT="37148" marB="37148"/>
                </a:tc>
                <a:extLst>
                  <a:ext uri="{0D108BD9-81ED-4DB2-BD59-A6C34878D82A}">
                    <a16:rowId xmlns:a16="http://schemas.microsoft.com/office/drawing/2014/main" val="2332263478"/>
                  </a:ext>
                </a:extLst>
              </a:tr>
              <a:tr h="528543">
                <a:tc>
                  <a:txBody>
                    <a:bodyPr/>
                    <a:lstStyle/>
                    <a:p>
                      <a:r>
                        <a:rPr lang="en-US" sz="1200" b="0" dirty="0">
                          <a:latin typeface="+mn-lt"/>
                          <a:cs typeface="Arial" panose="020B0604020202020204" pitchFamily="34" charset="0"/>
                        </a:rPr>
                        <a:t>M</a:t>
                      </a:r>
                      <a:r>
                        <a:rPr lang="en-GB" sz="1200" b="0" dirty="0" err="1">
                          <a:latin typeface="+mn-lt"/>
                          <a:cs typeface="Arial" panose="020B0604020202020204" pitchFamily="34" charset="0"/>
                        </a:rPr>
                        <a:t>icrohabitat</a:t>
                      </a:r>
                      <a:r>
                        <a:rPr lang="en-GB" sz="1200" b="0" dirty="0">
                          <a:latin typeface="+mn-lt"/>
                          <a:cs typeface="Arial" panose="020B0604020202020204" pitchFamily="34" charset="0"/>
                        </a:rPr>
                        <a:t> </a:t>
                      </a:r>
                    </a:p>
                  </a:txBody>
                  <a:tcPr marL="74295" marR="74295" marT="37148" marB="37148"/>
                </a:tc>
                <a:tc>
                  <a:txBody>
                    <a:bodyPr/>
                    <a:lstStyle/>
                    <a:p>
                      <a:r>
                        <a:rPr lang="en-GB" sz="1200" b="0" dirty="0">
                          <a:latin typeface="+mn-lt"/>
                          <a:cs typeface="Arial" panose="020B0604020202020204" pitchFamily="34" charset="0"/>
                        </a:rPr>
                        <a:t>It is a very small habitat in places like under a rock or under leaves. </a:t>
                      </a:r>
                    </a:p>
                  </a:txBody>
                  <a:tcPr marL="74295" marR="74295" marT="37148" marB="37148"/>
                </a:tc>
                <a:extLst>
                  <a:ext uri="{0D108BD9-81ED-4DB2-BD59-A6C34878D82A}">
                    <a16:rowId xmlns:a16="http://schemas.microsoft.com/office/drawing/2014/main" val="690395093"/>
                  </a:ext>
                </a:extLst>
              </a:tr>
              <a:tr h="280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cs typeface="Arial" panose="020B0604020202020204" pitchFamily="34" charset="0"/>
                        </a:rPr>
                        <a:t>Survive </a:t>
                      </a:r>
                    </a:p>
                  </a:txBody>
                  <a:tcPr marL="74295" marR="74295" marT="37148" marB="37148"/>
                </a:tc>
                <a:tc>
                  <a:txBody>
                    <a:bodyPr/>
                    <a:lstStyle/>
                    <a:p>
                      <a:r>
                        <a:rPr lang="en-US" sz="1200" b="0" dirty="0">
                          <a:latin typeface="+mn-lt"/>
                          <a:cs typeface="Arial" panose="020B0604020202020204" pitchFamily="34" charset="0"/>
                        </a:rPr>
                        <a:t>I</a:t>
                      </a:r>
                      <a:r>
                        <a:rPr lang="en-GB" sz="1200" b="0" dirty="0">
                          <a:latin typeface="+mn-lt"/>
                          <a:cs typeface="Arial" panose="020B0604020202020204" pitchFamily="34" charset="0"/>
                        </a:rPr>
                        <a:t>t means to stay alive. </a:t>
                      </a:r>
                    </a:p>
                  </a:txBody>
                  <a:tcPr marL="74295" marR="74295" marT="37148" marB="37148"/>
                </a:tc>
                <a:extLst>
                  <a:ext uri="{0D108BD9-81ED-4DB2-BD59-A6C34878D82A}">
                    <a16:rowId xmlns:a16="http://schemas.microsoft.com/office/drawing/2014/main" val="4079908725"/>
                  </a:ext>
                </a:extLst>
              </a:tr>
              <a:tr h="280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cs typeface="Arial" panose="020B0604020202020204" pitchFamily="34" charset="0"/>
                        </a:rPr>
                        <a:t>Woodland</a:t>
                      </a:r>
                    </a:p>
                  </a:txBody>
                  <a:tcPr marL="74295" marR="74295" marT="37148" marB="37148"/>
                </a:tc>
                <a:tc>
                  <a:txBody>
                    <a:bodyPr/>
                    <a:lstStyle/>
                    <a:p>
                      <a:r>
                        <a:rPr lang="en-GB" sz="1200" b="0" dirty="0">
                          <a:latin typeface="+mn-lt"/>
                          <a:cs typeface="Arial" panose="020B0604020202020204" pitchFamily="34" charset="0"/>
                        </a:rPr>
                        <a:t>An area of land covered with lots of trees, plants and wildlife.</a:t>
                      </a:r>
                    </a:p>
                  </a:txBody>
                  <a:tcPr marL="74295" marR="74295" marT="37148" marB="37148"/>
                </a:tc>
                <a:extLst>
                  <a:ext uri="{0D108BD9-81ED-4DB2-BD59-A6C34878D82A}">
                    <a16:rowId xmlns:a16="http://schemas.microsoft.com/office/drawing/2014/main" val="1942835911"/>
                  </a:ext>
                </a:extLst>
              </a:tr>
              <a:tr h="280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cs typeface="Arial" panose="020B0604020202020204" pitchFamily="34" charset="0"/>
                        </a:rPr>
                        <a:t>Urban</a:t>
                      </a:r>
                    </a:p>
                  </a:txBody>
                  <a:tcPr marL="74295" marR="74295" marT="37148" marB="37148"/>
                </a:tc>
                <a:tc>
                  <a:txBody>
                    <a:bodyPr/>
                    <a:lstStyle/>
                    <a:p>
                      <a:r>
                        <a:rPr lang="en-GB" sz="1200" b="0" dirty="0">
                          <a:latin typeface="+mn-lt"/>
                          <a:cs typeface="Arial" panose="020B0604020202020204" pitchFamily="34" charset="0"/>
                        </a:rPr>
                        <a:t>An area where lots of people live and work, with buildings, roads and shops.</a:t>
                      </a:r>
                    </a:p>
                  </a:txBody>
                  <a:tcPr marL="74295" marR="74295" marT="37148" marB="37148"/>
                </a:tc>
                <a:extLst>
                  <a:ext uri="{0D108BD9-81ED-4DB2-BD59-A6C34878D82A}">
                    <a16:rowId xmlns:a16="http://schemas.microsoft.com/office/drawing/2014/main" val="2875560547"/>
                  </a:ext>
                </a:extLst>
              </a:tr>
              <a:tr h="280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cs typeface="Arial" panose="020B0604020202020204" pitchFamily="34" charset="0"/>
                        </a:rPr>
                        <a:t>Endangered</a:t>
                      </a:r>
                    </a:p>
                  </a:txBody>
                  <a:tcPr marL="74295" marR="74295" marT="37148" marB="37148"/>
                </a:tc>
                <a:tc>
                  <a:txBody>
                    <a:bodyPr/>
                    <a:lstStyle/>
                    <a:p>
                      <a:r>
                        <a:rPr lang="en-GB" sz="1200" dirty="0"/>
                        <a:t>When a type of animal or plant is in danger of becoming extinct because there are very few left.</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563703304"/>
                  </a:ext>
                </a:extLst>
              </a:tr>
            </a:tbl>
          </a:graphicData>
        </a:graphic>
      </p:graphicFrame>
      <p:cxnSp>
        <p:nvCxnSpPr>
          <p:cNvPr id="5" name="Straight Connector 4"/>
          <p:cNvCxnSpPr/>
          <p:nvPr/>
        </p:nvCxnSpPr>
        <p:spPr>
          <a:xfrm>
            <a:off x="0" y="320283"/>
            <a:ext cx="990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780794526"/>
              </p:ext>
            </p:extLst>
          </p:nvPr>
        </p:nvGraphicFramePr>
        <p:xfrm>
          <a:off x="3509358" y="465139"/>
          <a:ext cx="6361473" cy="4071620"/>
        </p:xfrm>
        <a:graphic>
          <a:graphicData uri="http://schemas.openxmlformats.org/drawingml/2006/table">
            <a:tbl>
              <a:tblPr firstRow="1" bandRow="1">
                <a:tableStyleId>{93296810-A885-4BE3-A3E7-6D5BEEA58F35}</a:tableStyleId>
              </a:tblPr>
              <a:tblGrid>
                <a:gridCol w="6361473">
                  <a:extLst>
                    <a:ext uri="{9D8B030D-6E8A-4147-A177-3AD203B41FA5}">
                      <a16:colId xmlns:a16="http://schemas.microsoft.com/office/drawing/2014/main" val="20000"/>
                    </a:ext>
                  </a:extLst>
                </a:gridCol>
              </a:tblGrid>
              <a:tr h="337162">
                <a:tc>
                  <a:txBody>
                    <a:bodyPr/>
                    <a:lstStyle/>
                    <a:p>
                      <a:pPr algn="ctr"/>
                      <a:r>
                        <a:rPr lang="en-GB" altLang="en-GB" sz="1400" dirty="0"/>
                        <a:t>Sticky Knowledge</a:t>
                      </a:r>
                    </a:p>
                  </a:txBody>
                  <a:tcPr marL="74295" marR="74295" marT="37148" marB="37148"/>
                </a:tc>
                <a:extLst>
                  <a:ext uri="{0D108BD9-81ED-4DB2-BD59-A6C34878D82A}">
                    <a16:rowId xmlns:a16="http://schemas.microsoft.com/office/drawing/2014/main" val="10000"/>
                  </a:ext>
                </a:extLst>
              </a:tr>
              <a:tr h="280399">
                <a:tc>
                  <a:txBody>
                    <a:bodyPr/>
                    <a:lstStyle/>
                    <a:p>
                      <a:r>
                        <a:rPr lang="en-US" sz="1100" dirty="0">
                          <a:latin typeface="+mn-lt"/>
                          <a:cs typeface="Arial" panose="020B0604020202020204" pitchFamily="34" charset="0"/>
                        </a:rPr>
                        <a:t>I</a:t>
                      </a:r>
                      <a:r>
                        <a:rPr lang="en-GB" sz="1100" dirty="0">
                          <a:latin typeface="+mn-lt"/>
                          <a:cs typeface="Arial" panose="020B0604020202020204" pitchFamily="34" charset="0"/>
                        </a:rPr>
                        <a:t> can give examples of living things, dead things and things that were never alive. </a:t>
                      </a:r>
                    </a:p>
                  </a:txBody>
                  <a:tcPr marL="74295" marR="74295" marT="37148" marB="37148"/>
                </a:tc>
                <a:extLst>
                  <a:ext uri="{0D108BD9-81ED-4DB2-BD59-A6C34878D82A}">
                    <a16:rowId xmlns:a16="http://schemas.microsoft.com/office/drawing/2014/main" val="10001"/>
                  </a:ext>
                </a:extLst>
              </a:tr>
              <a:tr h="250092">
                <a:tc>
                  <a:txBody>
                    <a:bodyPr/>
                    <a:lstStyle/>
                    <a:p>
                      <a:r>
                        <a:rPr lang="en-GB" sz="1100" dirty="0">
                          <a:latin typeface="+mn-lt"/>
                          <a:cs typeface="Arial" panose="020B0604020202020204" pitchFamily="34" charset="0"/>
                        </a:rPr>
                        <a:t>I can name some of the seven life processes. </a:t>
                      </a:r>
                    </a:p>
                  </a:txBody>
                  <a:tcPr marL="74295" marR="74295" marT="37148" marB="37148"/>
                </a:tc>
                <a:extLst>
                  <a:ext uri="{0D108BD9-81ED-4DB2-BD59-A6C34878D82A}">
                    <a16:rowId xmlns:a16="http://schemas.microsoft.com/office/drawing/2014/main" val="10002"/>
                  </a:ext>
                </a:extLst>
              </a:tr>
              <a:tr h="266455">
                <a:tc>
                  <a:txBody>
                    <a:bodyPr/>
                    <a:lstStyle/>
                    <a:p>
                      <a:r>
                        <a:rPr lang="en-US" sz="1100" dirty="0">
                          <a:latin typeface="+mn-lt"/>
                          <a:cs typeface="Arial" panose="020B0604020202020204" pitchFamily="34" charset="0"/>
                        </a:rPr>
                        <a:t>I can give examples of British habitats e.g. forest, urban, coastal, sea etc. </a:t>
                      </a:r>
                      <a:endParaRPr lang="en-GB" sz="11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2407509847"/>
                  </a:ext>
                </a:extLst>
              </a:tr>
              <a:tr h="435110">
                <a:tc>
                  <a:txBody>
                    <a:bodyPr/>
                    <a:lstStyle/>
                    <a:p>
                      <a:r>
                        <a:rPr lang="en-GB" sz="1100" dirty="0">
                          <a:latin typeface="+mn-lt"/>
                          <a:cs typeface="Arial" panose="020B0604020202020204" pitchFamily="34" charset="0"/>
                        </a:rPr>
                        <a:t>I can say what type of habitat I live in and give some examples of how humans can change their habitats. </a:t>
                      </a:r>
                    </a:p>
                  </a:txBody>
                  <a:tcPr marL="74295" marR="74295" marT="37148" marB="37148"/>
                </a:tc>
                <a:extLst>
                  <a:ext uri="{0D108BD9-81ED-4DB2-BD59-A6C34878D82A}">
                    <a16:rowId xmlns:a16="http://schemas.microsoft.com/office/drawing/2014/main" val="10003"/>
                  </a:ext>
                </a:extLst>
              </a:tr>
              <a:tr h="333667">
                <a:tc>
                  <a:txBody>
                    <a:bodyPr/>
                    <a:lstStyle/>
                    <a:p>
                      <a:r>
                        <a:rPr lang="en-US" sz="1100" dirty="0">
                          <a:latin typeface="+mn-lt"/>
                          <a:cs typeface="Arial" panose="020B0604020202020204" pitchFamily="34" charset="0"/>
                        </a:rPr>
                        <a:t>I can </a:t>
                      </a:r>
                      <a:r>
                        <a:rPr lang="en-GB" sz="1100" kern="1200" dirty="0">
                          <a:solidFill>
                            <a:schemeClr val="dk1"/>
                          </a:solidFill>
                          <a:latin typeface="+mn-lt"/>
                          <a:ea typeface="+mn-ea"/>
                          <a:cs typeface="Arial" panose="020B0604020202020204" pitchFamily="34" charset="0"/>
                        </a:rPr>
                        <a:t>draw a map of a local habitat and label the trees and plants.</a:t>
                      </a:r>
                      <a:endParaRPr lang="en-GB" sz="11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004"/>
                  </a:ext>
                </a:extLst>
              </a:tr>
              <a:tr h="320430">
                <a:tc>
                  <a:txBody>
                    <a:bodyPr/>
                    <a:lstStyle/>
                    <a:p>
                      <a:r>
                        <a:rPr lang="en-US" sz="1100" dirty="0">
                          <a:latin typeface="+mn-lt"/>
                          <a:cs typeface="Arial" panose="020B0604020202020204" pitchFamily="34" charset="0"/>
                        </a:rPr>
                        <a:t>I can find examples of microhabitats in the playground.</a:t>
                      </a:r>
                      <a:endParaRPr lang="en-GB" sz="11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3490042769"/>
                  </a:ext>
                </a:extLst>
              </a:tr>
              <a:tr h="492370">
                <a:tc>
                  <a:txBody>
                    <a:bodyPr/>
                    <a:lstStyle/>
                    <a:p>
                      <a:r>
                        <a:rPr lang="en-US" sz="1100" dirty="0">
                          <a:latin typeface="+mn-lt"/>
                          <a:cs typeface="Arial" panose="020B0604020202020204" pitchFamily="34" charset="0"/>
                        </a:rPr>
                        <a:t>I can design a bug hotel for a chosen minibeast and understand what the minibeast needs to survive in the microhabitat. </a:t>
                      </a:r>
                      <a:endParaRPr lang="en-GB" sz="11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623051836"/>
                  </a:ext>
                </a:extLst>
              </a:tr>
              <a:tr h="328246">
                <a:tc>
                  <a:txBody>
                    <a:bodyPr/>
                    <a:lstStyle/>
                    <a:p>
                      <a:pPr algn="ctr"/>
                      <a:r>
                        <a:rPr lang="en-GB" sz="1400" dirty="0">
                          <a:solidFill>
                            <a:schemeClr val="bg1"/>
                          </a:solidFill>
                          <a:latin typeface="+mn-lt"/>
                          <a:cs typeface="Arial" panose="020B0604020202020204" pitchFamily="34" charset="0"/>
                        </a:rPr>
                        <a:t>Examples of Greater Depth Knowledge</a:t>
                      </a:r>
                    </a:p>
                  </a:txBody>
                  <a:tcPr marL="74295" marR="74295" marT="37148" marB="37148">
                    <a:solidFill>
                      <a:schemeClr val="accent6"/>
                    </a:solidFill>
                  </a:tcPr>
                </a:tc>
                <a:extLst>
                  <a:ext uri="{0D108BD9-81ED-4DB2-BD59-A6C34878D82A}">
                    <a16:rowId xmlns:a16="http://schemas.microsoft.com/office/drawing/2014/main" val="2476280409"/>
                  </a:ext>
                </a:extLst>
              </a:tr>
              <a:tr h="450473">
                <a:tc>
                  <a:txBody>
                    <a:bodyPr/>
                    <a:lstStyle/>
                    <a:p>
                      <a:pPr algn="l"/>
                      <a:r>
                        <a:rPr lang="en-GB" sz="1100" dirty="0"/>
                        <a:t>I can explain how a habitat changes over time, including how the seasons, weather and human activities can affect the plants and animals living there.</a:t>
                      </a:r>
                      <a:endParaRPr lang="en-GB" sz="1100" dirty="0">
                        <a:solidFill>
                          <a:schemeClr val="bg1"/>
                        </a:solidFill>
                        <a:latin typeface="+mn-lt"/>
                        <a:cs typeface="Arial" panose="020B0604020202020204" pitchFamily="34" charset="0"/>
                      </a:endParaRPr>
                    </a:p>
                  </a:txBody>
                  <a:tcPr marL="74295" marR="74295" marT="37148" marB="37148">
                    <a:solidFill>
                      <a:schemeClr val="accent6">
                        <a:lumMod val="20000"/>
                        <a:lumOff val="80000"/>
                      </a:schemeClr>
                    </a:solidFill>
                  </a:tcPr>
                </a:tc>
                <a:extLst>
                  <a:ext uri="{0D108BD9-81ED-4DB2-BD59-A6C34878D82A}">
                    <a16:rowId xmlns:a16="http://schemas.microsoft.com/office/drawing/2014/main" val="4089791128"/>
                  </a:ext>
                </a:extLst>
              </a:tr>
              <a:tr h="450473">
                <a:tc>
                  <a:txBody>
                    <a:bodyPr/>
                    <a:lstStyle/>
                    <a:p>
                      <a:pPr algn="l"/>
                      <a:r>
                        <a:rPr lang="en-GB" sz="1100" dirty="0"/>
                        <a:t>I can explain how we can protect habitats and support sustainability, suggesting ways to reduce human impact and help wildlife survive, such as creating bug hotels, planting native flowers and protecting natural spaces.</a:t>
                      </a:r>
                      <a:endParaRPr lang="en-GB" sz="1100" dirty="0">
                        <a:solidFill>
                          <a:schemeClr val="bg1"/>
                        </a:solidFill>
                        <a:latin typeface="+mn-lt"/>
                        <a:cs typeface="Arial" panose="020B0604020202020204" pitchFamily="34" charset="0"/>
                      </a:endParaRPr>
                    </a:p>
                  </a:txBody>
                  <a:tcPr marL="74295" marR="74295" marT="37148" marB="37148">
                    <a:solidFill>
                      <a:schemeClr val="accent6">
                        <a:lumMod val="40000"/>
                        <a:lumOff val="60000"/>
                      </a:schemeClr>
                    </a:solidFill>
                  </a:tcPr>
                </a:tc>
                <a:extLst>
                  <a:ext uri="{0D108BD9-81ED-4DB2-BD59-A6C34878D82A}">
                    <a16:rowId xmlns:a16="http://schemas.microsoft.com/office/drawing/2014/main" val="1150118178"/>
                  </a:ext>
                </a:extLst>
              </a:tr>
            </a:tbl>
          </a:graphicData>
        </a:graphic>
      </p:graphicFrame>
      <p:graphicFrame>
        <p:nvGraphicFramePr>
          <p:cNvPr id="8" name="Table 7">
            <a:extLst>
              <a:ext uri="{FF2B5EF4-FFF2-40B4-BE49-F238E27FC236}">
                <a16:creationId xmlns:a16="http://schemas.microsoft.com/office/drawing/2014/main" id="{87A16600-9CE5-7D4D-9238-FE903140D703}"/>
              </a:ext>
            </a:extLst>
          </p:cNvPr>
          <p:cNvGraphicFramePr>
            <a:graphicFrameLocks noGrp="1"/>
          </p:cNvGraphicFramePr>
          <p:nvPr>
            <p:extLst>
              <p:ext uri="{D42A27DB-BD31-4B8C-83A1-F6EECF244321}">
                <p14:modId xmlns:p14="http://schemas.microsoft.com/office/powerpoint/2010/main" val="90779607"/>
              </p:ext>
            </p:extLst>
          </p:nvPr>
        </p:nvGraphicFramePr>
        <p:xfrm>
          <a:off x="3509357" y="4566087"/>
          <a:ext cx="6361474" cy="2224103"/>
        </p:xfrm>
        <a:graphic>
          <a:graphicData uri="http://schemas.openxmlformats.org/drawingml/2006/table">
            <a:tbl>
              <a:tblPr firstRow="1" bandRow="1">
                <a:tableStyleId>{F5AB1C69-6EDB-4FF4-983F-18BD219EF322}</a:tableStyleId>
              </a:tblPr>
              <a:tblGrid>
                <a:gridCol w="3180737">
                  <a:extLst>
                    <a:ext uri="{9D8B030D-6E8A-4147-A177-3AD203B41FA5}">
                      <a16:colId xmlns:a16="http://schemas.microsoft.com/office/drawing/2014/main" val="3034729171"/>
                    </a:ext>
                  </a:extLst>
                </a:gridCol>
                <a:gridCol w="3180737">
                  <a:extLst>
                    <a:ext uri="{9D8B030D-6E8A-4147-A177-3AD203B41FA5}">
                      <a16:colId xmlns:a16="http://schemas.microsoft.com/office/drawing/2014/main" val="2877422890"/>
                    </a:ext>
                  </a:extLst>
                </a:gridCol>
              </a:tblGrid>
              <a:tr h="326719">
                <a:tc>
                  <a:txBody>
                    <a:bodyPr/>
                    <a:lstStyle/>
                    <a:p>
                      <a:pPr algn="ctr"/>
                      <a:r>
                        <a:rPr lang="en-US" sz="1400" dirty="0"/>
                        <a:t>Key Questions</a:t>
                      </a:r>
                    </a:p>
                  </a:txBody>
                  <a:tcPr marL="74295" marR="74295" marT="37148" marB="37148">
                    <a:solidFill>
                      <a:srgbClr val="FF0000"/>
                    </a:solidFill>
                  </a:tcPr>
                </a:tc>
                <a:tc>
                  <a:txBody>
                    <a:bodyPr/>
                    <a:lstStyle/>
                    <a:p>
                      <a:pPr algn="ctr"/>
                      <a:r>
                        <a:rPr lang="en-US" sz="1400" dirty="0"/>
                        <a:t>Opportunities for Spirituality</a:t>
                      </a:r>
                    </a:p>
                  </a:txBody>
                  <a:tcPr marL="74295" marR="74295" marT="37148" marB="37148">
                    <a:solidFill>
                      <a:srgbClr val="FF0000"/>
                    </a:solidFill>
                  </a:tcPr>
                </a:tc>
                <a:extLst>
                  <a:ext uri="{0D108BD9-81ED-4DB2-BD59-A6C34878D82A}">
                    <a16:rowId xmlns:a16="http://schemas.microsoft.com/office/drawing/2014/main" val="2106910169"/>
                  </a:ext>
                </a:extLst>
              </a:tr>
              <a:tr h="198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solidFill>
                            <a:schemeClr val="dk1"/>
                          </a:solidFill>
                          <a:latin typeface="+mn-lt"/>
                          <a:ea typeface="+mn-ea"/>
                          <a:cs typeface="Arial" panose="020B0604020202020204" pitchFamily="34" charset="0"/>
                        </a:rPr>
                        <a:t>What are the different types of British habitats and what different animals / plants lives there?</a:t>
                      </a:r>
                      <a:endParaRPr lang="en-GB" sz="1050" kern="1200" dirty="0">
                        <a:solidFill>
                          <a:schemeClr val="dk1"/>
                        </a:solidFill>
                        <a:latin typeface="+mn-lt"/>
                        <a:ea typeface="+mn-ea"/>
                        <a:cs typeface="Arial" panose="020B0604020202020204" pitchFamily="34" charset="0"/>
                      </a:endParaRPr>
                    </a:p>
                  </a:txBody>
                  <a:tcPr marL="74295" marR="74295" marT="37148" marB="37148">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Explore the incredible variety of living things in different habitats, developing a sense of wonder at the complexity and beauty of the natural world.</a:t>
                      </a:r>
                      <a:endParaRPr lang="en-GB" sz="1050" kern="1200" dirty="0">
                        <a:solidFill>
                          <a:schemeClr val="dk1"/>
                        </a:solidFill>
                        <a:latin typeface="+mn-lt"/>
                        <a:ea typeface="+mn-ea"/>
                        <a:cs typeface="Arial" panose="020B0604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1603721669"/>
                  </a:ext>
                </a:extLst>
              </a:tr>
              <a:tr h="198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solidFill>
                            <a:schemeClr val="dk1"/>
                          </a:solidFill>
                          <a:latin typeface="+mn-lt"/>
                          <a:ea typeface="+mn-ea"/>
                          <a:cs typeface="Arial" panose="020B0604020202020204" pitchFamily="34" charset="0"/>
                        </a:rPr>
                        <a:t>Can I find examples of living, dead and never living things in my local habitat? Can I draw a map of the local habitat? </a:t>
                      </a:r>
                      <a:endParaRPr lang="en-GB" sz="1050" kern="1200" dirty="0">
                        <a:solidFill>
                          <a:schemeClr val="dk1"/>
                        </a:solidFill>
                        <a:latin typeface="+mn-lt"/>
                        <a:ea typeface="+mn-ea"/>
                        <a:cs typeface="Arial" panose="020B0604020202020204" pitchFamily="34" charset="0"/>
                      </a:endParaRPr>
                    </a:p>
                  </a:txBody>
                  <a:tcPr marL="74295" marR="74295" marT="37148" marB="37148">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dirty="0">
                          <a:solidFill>
                            <a:schemeClr val="dk1"/>
                          </a:solidFill>
                          <a:latin typeface="+mn-lt"/>
                          <a:ea typeface="+mn-ea"/>
                          <a:cs typeface="Arial" panose="020B0604020202020204" pitchFamily="34" charset="0"/>
                        </a:rPr>
                        <a:t>Reflect on how all living things are connected and depend on one another. Consider our place within the natural world and our responsibility to care for it.</a:t>
                      </a:r>
                    </a:p>
                  </a:txBody>
                  <a:tcPr marL="74295" marR="74295" marT="37148" marB="37148">
                    <a:solidFill>
                      <a:schemeClr val="accent2">
                        <a:lumMod val="40000"/>
                        <a:lumOff val="60000"/>
                      </a:schemeClr>
                    </a:solidFill>
                  </a:tcPr>
                </a:tc>
                <a:extLst>
                  <a:ext uri="{0D108BD9-81ED-4DB2-BD59-A6C34878D82A}">
                    <a16:rowId xmlns:a16="http://schemas.microsoft.com/office/drawing/2014/main" val="1814240483"/>
                  </a:ext>
                </a:extLst>
              </a:tr>
              <a:tr h="198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solidFill>
                            <a:schemeClr val="dk1"/>
                          </a:solidFill>
                          <a:latin typeface="+mn-lt"/>
                          <a:ea typeface="+mn-ea"/>
                          <a:cs typeface="Arial" panose="020B0604020202020204" pitchFamily="34" charset="0"/>
                        </a:rPr>
                        <a:t>Can I find out what minibeasts live in a microhabitat? </a:t>
                      </a:r>
                      <a:endParaRPr lang="en-GB" sz="1050" kern="1200" dirty="0">
                        <a:solidFill>
                          <a:schemeClr val="dk1"/>
                        </a:solidFill>
                        <a:latin typeface="+mn-lt"/>
                        <a:ea typeface="+mn-ea"/>
                        <a:cs typeface="Arial" panose="020B0604020202020204" pitchFamily="34" charset="0"/>
                      </a:endParaRPr>
                    </a:p>
                  </a:txBody>
                  <a:tcPr marL="74295" marR="74295" marT="37148" marB="37148">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dirty="0">
                          <a:solidFill>
                            <a:schemeClr val="dk1"/>
                          </a:solidFill>
                          <a:latin typeface="+mn-lt"/>
                          <a:ea typeface="+mn-ea"/>
                          <a:cs typeface="Arial" panose="020B0604020202020204" pitchFamily="34" charset="0"/>
                        </a:rPr>
                        <a:t>Observe a local habitat, noticing the small details often overlooked, such as insects, plants and signs of wildlife.  </a:t>
                      </a:r>
                    </a:p>
                  </a:txBody>
                  <a:tcPr marL="74295" marR="74295" marT="37148" marB="37148">
                    <a:solidFill>
                      <a:schemeClr val="accent2">
                        <a:lumMod val="40000"/>
                        <a:lumOff val="60000"/>
                      </a:schemeClr>
                    </a:solidFill>
                  </a:tcPr>
                </a:tc>
                <a:extLst>
                  <a:ext uri="{0D108BD9-81ED-4DB2-BD59-A6C34878D82A}">
                    <a16:rowId xmlns:a16="http://schemas.microsoft.com/office/drawing/2014/main" val="1634316888"/>
                  </a:ext>
                </a:extLst>
              </a:tr>
              <a:tr h="198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solidFill>
                            <a:schemeClr val="dk1"/>
                          </a:solidFill>
                          <a:latin typeface="+mn-lt"/>
                          <a:ea typeface="+mn-ea"/>
                          <a:cs typeface="Arial" panose="020B0604020202020204" pitchFamily="34" charset="0"/>
                        </a:rPr>
                        <a:t>Can I design a bug hotel for my chosen minibeast? What conditions does my minibeast need? </a:t>
                      </a:r>
                      <a:endParaRPr lang="en-GB" sz="1050" kern="1200" dirty="0">
                        <a:solidFill>
                          <a:schemeClr val="dk1"/>
                        </a:solidFill>
                        <a:latin typeface="+mn-lt"/>
                        <a:ea typeface="+mn-ea"/>
                        <a:cs typeface="Arial" panose="020B0604020202020204" pitchFamily="34" charset="0"/>
                      </a:endParaRPr>
                    </a:p>
                  </a:txBody>
                  <a:tcPr marL="74295" marR="74295" marT="37148" marB="37148">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dirty="0">
                          <a:solidFill>
                            <a:schemeClr val="dk1"/>
                          </a:solidFill>
                          <a:latin typeface="+mn-lt"/>
                          <a:ea typeface="+mn-ea"/>
                          <a:cs typeface="Arial" panose="020B0604020202020204" pitchFamily="34" charset="0"/>
                        </a:rPr>
                        <a:t>Consider how our actions can make a difference to the environment. Reflect on how we can protect habitats.</a:t>
                      </a:r>
                    </a:p>
                  </a:txBody>
                  <a:tcPr marL="74295" marR="74295" marT="37148" marB="37148">
                    <a:solidFill>
                      <a:schemeClr val="accent2">
                        <a:lumMod val="40000"/>
                        <a:lumOff val="60000"/>
                      </a:schemeClr>
                    </a:solidFill>
                  </a:tcPr>
                </a:tc>
                <a:extLst>
                  <a:ext uri="{0D108BD9-81ED-4DB2-BD59-A6C34878D82A}">
                    <a16:rowId xmlns:a16="http://schemas.microsoft.com/office/drawing/2014/main" val="1734531558"/>
                  </a:ext>
                </a:extLst>
              </a:tr>
            </a:tbl>
          </a:graphicData>
        </a:graphic>
      </p:graphicFrame>
      <p:sp>
        <p:nvSpPr>
          <p:cNvPr id="6" name="AutoShape 15" descr="Image result for concre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17" descr="Image result for concre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9" descr="Image result for concre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a:extLst>
              <a:ext uri="{FF2B5EF4-FFF2-40B4-BE49-F238E27FC236}">
                <a16:creationId xmlns:a16="http://schemas.microsoft.com/office/drawing/2014/main" id="{E67C23FC-02AC-4AAB-B8C1-8702A9E95DF4}"/>
              </a:ext>
            </a:extLst>
          </p:cNvPr>
          <p:cNvPicPr>
            <a:picLocks noChangeAspect="1"/>
          </p:cNvPicPr>
          <p:nvPr/>
        </p:nvPicPr>
        <p:blipFill>
          <a:blip r:embed="rId3"/>
          <a:stretch>
            <a:fillRect/>
          </a:stretch>
        </p:blipFill>
        <p:spPr>
          <a:xfrm>
            <a:off x="266964" y="35520"/>
            <a:ext cx="281341" cy="264726"/>
          </a:xfrm>
          <a:prstGeom prst="rect">
            <a:avLst/>
          </a:prstGeom>
        </p:spPr>
      </p:pic>
      <p:pic>
        <p:nvPicPr>
          <p:cNvPr id="14" name="Picture 13">
            <a:extLst>
              <a:ext uri="{FF2B5EF4-FFF2-40B4-BE49-F238E27FC236}">
                <a16:creationId xmlns:a16="http://schemas.microsoft.com/office/drawing/2014/main" id="{53ECE434-3A30-41AB-A402-11A9171D5687}"/>
              </a:ext>
            </a:extLst>
          </p:cNvPr>
          <p:cNvPicPr>
            <a:picLocks noChangeAspect="1"/>
          </p:cNvPicPr>
          <p:nvPr/>
        </p:nvPicPr>
        <p:blipFill>
          <a:blip r:embed="rId4"/>
          <a:stretch>
            <a:fillRect/>
          </a:stretch>
        </p:blipFill>
        <p:spPr>
          <a:xfrm>
            <a:off x="9358596" y="38095"/>
            <a:ext cx="280440" cy="262151"/>
          </a:xfrm>
          <a:prstGeom prst="rect">
            <a:avLst/>
          </a:prstGeom>
        </p:spPr>
      </p:pic>
    </p:spTree>
    <p:extLst>
      <p:ext uri="{BB962C8B-B14F-4D97-AF65-F5344CB8AC3E}">
        <p14:creationId xmlns:p14="http://schemas.microsoft.com/office/powerpoint/2010/main" val="123089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9545" y="47193"/>
            <a:ext cx="7429500" cy="273090"/>
          </a:xfrm>
        </p:spPr>
        <p:txBody>
          <a:bodyPr numCol="1">
            <a:noAutofit/>
          </a:bodyPr>
          <a:lstStyle/>
          <a:p>
            <a:r>
              <a:rPr lang="en-US" sz="1800" b="1" dirty="0"/>
              <a:t>Year Group 1 and 2   Term Autumn	Science - Habitats</a:t>
            </a:r>
          </a:p>
        </p:txBody>
      </p:sp>
      <p:graphicFrame>
        <p:nvGraphicFramePr>
          <p:cNvPr id="4" name="Table 3"/>
          <p:cNvGraphicFramePr>
            <a:graphicFrameLocks noGrp="1"/>
          </p:cNvGraphicFramePr>
          <p:nvPr>
            <p:extLst>
              <p:ext uri="{D42A27DB-BD31-4B8C-83A1-F6EECF244321}">
                <p14:modId xmlns:p14="http://schemas.microsoft.com/office/powerpoint/2010/main" val="3191588587"/>
              </p:ext>
            </p:extLst>
          </p:nvPr>
        </p:nvGraphicFramePr>
        <p:xfrm>
          <a:off x="155575" y="441085"/>
          <a:ext cx="2849614" cy="3760480"/>
        </p:xfrm>
        <a:graphic>
          <a:graphicData uri="http://schemas.openxmlformats.org/drawingml/2006/table">
            <a:tbl>
              <a:tblPr firstRow="1" bandRow="1">
                <a:tableStyleId>{21E4AEA4-8DFA-4A89-87EB-49C32662AFE0}</a:tableStyleId>
              </a:tblPr>
              <a:tblGrid>
                <a:gridCol w="1229342">
                  <a:extLst>
                    <a:ext uri="{9D8B030D-6E8A-4147-A177-3AD203B41FA5}">
                      <a16:colId xmlns:a16="http://schemas.microsoft.com/office/drawing/2014/main" val="20002"/>
                    </a:ext>
                  </a:extLst>
                </a:gridCol>
                <a:gridCol w="1620272">
                  <a:extLst>
                    <a:ext uri="{9D8B030D-6E8A-4147-A177-3AD203B41FA5}">
                      <a16:colId xmlns:a16="http://schemas.microsoft.com/office/drawing/2014/main" val="20001"/>
                    </a:ext>
                  </a:extLst>
                </a:gridCol>
              </a:tblGrid>
              <a:tr h="142421">
                <a:tc gridSpan="2">
                  <a:txBody>
                    <a:bodyPr/>
                    <a:lstStyle/>
                    <a:p>
                      <a:pPr algn="ctr"/>
                      <a:r>
                        <a:rPr lang="en-GB" altLang="en-GB" sz="1800" dirty="0"/>
                        <a:t>Prior Vocabulary</a:t>
                      </a:r>
                      <a:endParaRPr lang="en-GB" altLang="en-GB" sz="1800" dirty="0">
                        <a:latin typeface="+mn-lt"/>
                        <a:cs typeface="Arial" panose="020B0604020202020204" pitchFamily="34" charset="0"/>
                      </a:endParaRPr>
                    </a:p>
                  </a:txBody>
                  <a:tcPr marL="74295" marR="74295" marT="37148" marB="37148"/>
                </a:tc>
                <a:tc hMerge="1">
                  <a:txBody>
                    <a:bodyPr/>
                    <a:lstStyle/>
                    <a:p>
                      <a:endParaRPr lang="en-US" sz="1500" dirty="0"/>
                    </a:p>
                  </a:txBody>
                  <a:tcPr marL="74295" marR="74295" marT="37148" marB="37148"/>
                </a:tc>
                <a:extLst>
                  <a:ext uri="{0D108BD9-81ED-4DB2-BD59-A6C34878D82A}">
                    <a16:rowId xmlns:a16="http://schemas.microsoft.com/office/drawing/2014/main" val="10000"/>
                  </a:ext>
                </a:extLst>
              </a:tr>
              <a:tr h="144586">
                <a:tc>
                  <a:txBody>
                    <a:bodyPr/>
                    <a:lstStyle/>
                    <a:p>
                      <a:r>
                        <a:rPr lang="en-GB" sz="1200" dirty="0">
                          <a:latin typeface="+mn-lt"/>
                          <a:cs typeface="Arial" panose="020B0604020202020204" pitchFamily="34" charset="0"/>
                        </a:rPr>
                        <a:t>Different</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Not the same, not alike</a:t>
                      </a:r>
                    </a:p>
                  </a:txBody>
                  <a:tcPr marL="74295" marR="74295" marT="37148" marB="37148"/>
                </a:tc>
                <a:extLst>
                  <a:ext uri="{0D108BD9-81ED-4DB2-BD59-A6C34878D82A}">
                    <a16:rowId xmlns:a16="http://schemas.microsoft.com/office/drawing/2014/main" val="10001"/>
                  </a:ext>
                </a:extLst>
              </a:tr>
              <a:tr h="144586">
                <a:tc>
                  <a:txBody>
                    <a:bodyPr/>
                    <a:lstStyle/>
                    <a:p>
                      <a:r>
                        <a:rPr lang="en-GB" sz="1200" dirty="0">
                          <a:latin typeface="+mn-lt"/>
                          <a:cs typeface="Arial" panose="020B0604020202020204" pitchFamily="34" charset="0"/>
                        </a:rPr>
                        <a:t>Similar</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Having a likeness to something else</a:t>
                      </a:r>
                    </a:p>
                  </a:txBody>
                  <a:tcPr marL="74295" marR="74295" marT="37148" marB="37148"/>
                </a:tc>
                <a:extLst>
                  <a:ext uri="{0D108BD9-81ED-4DB2-BD59-A6C34878D82A}">
                    <a16:rowId xmlns:a16="http://schemas.microsoft.com/office/drawing/2014/main" val="10002"/>
                  </a:ext>
                </a:extLst>
              </a:tr>
              <a:tr h="255406">
                <a:tc>
                  <a:txBody>
                    <a:bodyPr/>
                    <a:lstStyle/>
                    <a:p>
                      <a:r>
                        <a:rPr lang="en-GB" sz="1200" dirty="0">
                          <a:latin typeface="+mn-lt"/>
                          <a:cs typeface="Arial" panose="020B0604020202020204" pitchFamily="34" charset="0"/>
                        </a:rPr>
                        <a:t>Life cycle</a:t>
                      </a:r>
                    </a:p>
                  </a:txBody>
                  <a:tcPr marL="74295" marR="74295" marT="37148" marB="37148"/>
                </a:tc>
                <a:tc>
                  <a:txBody>
                    <a:bodyPr/>
                    <a:lstStyle/>
                    <a:p>
                      <a:r>
                        <a:rPr lang="en-GB" sz="1200" baseline="0" dirty="0">
                          <a:latin typeface="+mn-lt"/>
                          <a:cs typeface="Arial" panose="020B0604020202020204" pitchFamily="34" charset="0"/>
                        </a:rPr>
                        <a:t>Changes living things go through</a:t>
                      </a:r>
                    </a:p>
                  </a:txBody>
                  <a:tcPr marL="74295" marR="74295" marT="37148" marB="37148"/>
                </a:tc>
                <a:extLst>
                  <a:ext uri="{0D108BD9-81ED-4DB2-BD59-A6C34878D82A}">
                    <a16:rowId xmlns:a16="http://schemas.microsoft.com/office/drawing/2014/main" val="10003"/>
                  </a:ext>
                </a:extLst>
              </a:tr>
              <a:tr h="2554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Nutrition</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Food needed to live</a:t>
                      </a:r>
                    </a:p>
                  </a:txBody>
                  <a:tcPr marL="74295" marR="74295" marT="37148" marB="37148"/>
                </a:tc>
                <a:extLst>
                  <a:ext uri="{0D108BD9-81ED-4DB2-BD59-A6C34878D82A}">
                    <a16:rowId xmlns:a16="http://schemas.microsoft.com/office/drawing/2014/main" val="2742943627"/>
                  </a:ext>
                </a:extLst>
              </a:tr>
              <a:tr h="255406">
                <a:tc>
                  <a:txBody>
                    <a:bodyPr/>
                    <a:lstStyle/>
                    <a:p>
                      <a:r>
                        <a:rPr lang="en-GB" sz="1200" dirty="0">
                          <a:latin typeface="+mn-lt"/>
                          <a:cs typeface="Arial" panose="020B0604020202020204" pitchFamily="34" charset="0"/>
                        </a:rPr>
                        <a:t>Carnivore</a:t>
                      </a:r>
                    </a:p>
                  </a:txBody>
                  <a:tcPr marL="74295" marR="74295" marT="37148" marB="37148"/>
                </a:tc>
                <a:tc>
                  <a:txBody>
                    <a:bodyPr/>
                    <a:lstStyle/>
                    <a:p>
                      <a:r>
                        <a:rPr lang="en-GB" sz="1200" dirty="0">
                          <a:latin typeface="+mn-lt"/>
                          <a:cs typeface="Arial" panose="020B0604020202020204" pitchFamily="34" charset="0"/>
                        </a:rPr>
                        <a:t>An animal that eats meat</a:t>
                      </a:r>
                    </a:p>
                  </a:txBody>
                  <a:tcPr marL="74295" marR="74295" marT="37148" marB="37148"/>
                </a:tc>
                <a:extLst>
                  <a:ext uri="{0D108BD9-81ED-4DB2-BD59-A6C34878D82A}">
                    <a16:rowId xmlns:a16="http://schemas.microsoft.com/office/drawing/2014/main" val="3912927708"/>
                  </a:ext>
                </a:extLst>
              </a:tr>
              <a:tr h="144586">
                <a:tc>
                  <a:txBody>
                    <a:bodyPr/>
                    <a:lstStyle/>
                    <a:p>
                      <a:r>
                        <a:rPr lang="en-GB" sz="1200" dirty="0">
                          <a:latin typeface="+mn-lt"/>
                          <a:cs typeface="Arial" panose="020B0604020202020204" pitchFamily="34" charset="0"/>
                        </a:rPr>
                        <a:t>Herbivore</a:t>
                      </a:r>
                    </a:p>
                  </a:txBody>
                  <a:tcPr marL="74295" marR="74295" marT="37148" marB="37148"/>
                </a:tc>
                <a:tc>
                  <a:txBody>
                    <a:bodyPr/>
                    <a:lstStyle/>
                    <a:p>
                      <a:r>
                        <a:rPr lang="en-GB" sz="1200" dirty="0">
                          <a:latin typeface="+mn-lt"/>
                          <a:cs typeface="Arial" panose="020B0604020202020204" pitchFamily="34" charset="0"/>
                        </a:rPr>
                        <a:t>An animal that eats plants</a:t>
                      </a:r>
                    </a:p>
                  </a:txBody>
                  <a:tcPr marL="74295" marR="74295" marT="37148" marB="37148"/>
                </a:tc>
                <a:extLst>
                  <a:ext uri="{0D108BD9-81ED-4DB2-BD59-A6C34878D82A}">
                    <a16:rowId xmlns:a16="http://schemas.microsoft.com/office/drawing/2014/main" val="10005"/>
                  </a:ext>
                </a:extLst>
              </a:tr>
              <a:tr h="199996">
                <a:tc>
                  <a:txBody>
                    <a:bodyPr/>
                    <a:lstStyle/>
                    <a:p>
                      <a:r>
                        <a:rPr lang="en-GB" sz="1200" dirty="0">
                          <a:latin typeface="+mn-lt"/>
                          <a:cs typeface="Arial" panose="020B0604020202020204" pitchFamily="34" charset="0"/>
                        </a:rPr>
                        <a:t>Omnivore</a:t>
                      </a:r>
                    </a:p>
                  </a:txBody>
                  <a:tcPr marL="74295" marR="74295" marT="37148" marB="37148"/>
                </a:tc>
                <a:tc>
                  <a:txBody>
                    <a:bodyPr/>
                    <a:lstStyle/>
                    <a:p>
                      <a:r>
                        <a:rPr lang="en-GB" sz="1200" dirty="0">
                          <a:latin typeface="+mn-lt"/>
                          <a:cs typeface="Arial" panose="020B0604020202020204" pitchFamily="34" charset="0"/>
                        </a:rPr>
                        <a:t>An animal that eats meat and plants</a:t>
                      </a:r>
                    </a:p>
                  </a:txBody>
                  <a:tcPr marL="74295" marR="74295" marT="37148" marB="37148"/>
                </a:tc>
                <a:extLst>
                  <a:ext uri="{0D108BD9-81ED-4DB2-BD59-A6C34878D82A}">
                    <a16:rowId xmlns:a16="http://schemas.microsoft.com/office/drawing/2014/main" val="2332263478"/>
                  </a:ext>
                </a:extLst>
              </a:tr>
              <a:tr h="199996">
                <a:tc>
                  <a:txBody>
                    <a:bodyPr/>
                    <a:lstStyle/>
                    <a:p>
                      <a:r>
                        <a:rPr lang="en-GB" sz="1200" dirty="0">
                          <a:latin typeface="+mn-lt"/>
                          <a:cs typeface="Arial" panose="020B0604020202020204" pitchFamily="34" charset="0"/>
                        </a:rPr>
                        <a:t>minibeasts</a:t>
                      </a:r>
                    </a:p>
                  </a:txBody>
                  <a:tcPr marL="74295" marR="74295" marT="37148" marB="37148"/>
                </a:tc>
                <a:tc>
                  <a:txBody>
                    <a:bodyPr/>
                    <a:lstStyle/>
                    <a:p>
                      <a:r>
                        <a:rPr lang="en-GB" sz="1200" dirty="0">
                          <a:latin typeface="+mn-lt"/>
                          <a:cs typeface="Arial" panose="020B0604020202020204" pitchFamily="34" charset="0"/>
                        </a:rPr>
                        <a:t>Different types of insects</a:t>
                      </a:r>
                    </a:p>
                  </a:txBody>
                  <a:tcPr marL="74295" marR="74295" marT="37148" marB="37148"/>
                </a:tc>
                <a:extLst>
                  <a:ext uri="{0D108BD9-81ED-4DB2-BD59-A6C34878D82A}">
                    <a16:rowId xmlns:a16="http://schemas.microsoft.com/office/drawing/2014/main" val="1653514484"/>
                  </a:ext>
                </a:extLst>
              </a:tr>
              <a:tr h="199996">
                <a:tc>
                  <a:txBody>
                    <a:bodyPr/>
                    <a:lstStyle/>
                    <a:p>
                      <a:r>
                        <a:rPr lang="en-GB" sz="1200" dirty="0">
                          <a:latin typeface="+mn-lt"/>
                          <a:cs typeface="Arial" panose="020B0604020202020204" pitchFamily="34" charset="0"/>
                        </a:rPr>
                        <a:t>forest</a:t>
                      </a:r>
                    </a:p>
                  </a:txBody>
                  <a:tcPr marL="74295" marR="74295" marT="37148" marB="37148"/>
                </a:tc>
                <a:tc>
                  <a:txBody>
                    <a:bodyPr/>
                    <a:lstStyle/>
                    <a:p>
                      <a:r>
                        <a:rPr lang="en-GB" sz="1200" dirty="0">
                          <a:latin typeface="+mn-lt"/>
                          <a:cs typeface="Arial" panose="020B0604020202020204" pitchFamily="34" charset="0"/>
                        </a:rPr>
                        <a:t>Large wooded area</a:t>
                      </a:r>
                    </a:p>
                  </a:txBody>
                  <a:tcPr marL="74295" marR="74295" marT="37148" marB="37148"/>
                </a:tc>
                <a:extLst>
                  <a:ext uri="{0D108BD9-81ED-4DB2-BD59-A6C34878D82A}">
                    <a16:rowId xmlns:a16="http://schemas.microsoft.com/office/drawing/2014/main" val="54316302"/>
                  </a:ext>
                </a:extLst>
              </a:tr>
            </a:tbl>
          </a:graphicData>
        </a:graphic>
      </p:graphicFrame>
      <p:cxnSp>
        <p:nvCxnSpPr>
          <p:cNvPr id="5" name="Straight Connector 4"/>
          <p:cNvCxnSpPr/>
          <p:nvPr/>
        </p:nvCxnSpPr>
        <p:spPr>
          <a:xfrm>
            <a:off x="0" y="320283"/>
            <a:ext cx="990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4035434284"/>
              </p:ext>
            </p:extLst>
          </p:nvPr>
        </p:nvGraphicFramePr>
        <p:xfrm>
          <a:off x="3124415" y="438520"/>
          <a:ext cx="2932432" cy="2421256"/>
        </p:xfrm>
        <a:graphic>
          <a:graphicData uri="http://schemas.openxmlformats.org/drawingml/2006/table">
            <a:tbl>
              <a:tblPr firstRow="1" bandRow="1">
                <a:tableStyleId>{93296810-A885-4BE3-A3E7-6D5BEEA58F35}</a:tableStyleId>
              </a:tblPr>
              <a:tblGrid>
                <a:gridCol w="2932432">
                  <a:extLst>
                    <a:ext uri="{9D8B030D-6E8A-4147-A177-3AD203B41FA5}">
                      <a16:colId xmlns:a16="http://schemas.microsoft.com/office/drawing/2014/main" val="20001"/>
                    </a:ext>
                  </a:extLst>
                </a:gridCol>
              </a:tblGrid>
              <a:tr h="241730">
                <a:tc>
                  <a:txBody>
                    <a:bodyPr/>
                    <a:lstStyle/>
                    <a:p>
                      <a:pPr algn="ctr"/>
                      <a:r>
                        <a:rPr lang="en-GB" altLang="en-GB" dirty="0">
                          <a:latin typeface="+mn-lt"/>
                        </a:rPr>
                        <a:t>Prior Knowledge</a:t>
                      </a:r>
                    </a:p>
                  </a:txBody>
                  <a:tcPr marL="74295" marR="74295" marT="37148" marB="37148"/>
                </a:tc>
                <a:extLst>
                  <a:ext uri="{0D108BD9-81ED-4DB2-BD59-A6C34878D82A}">
                    <a16:rowId xmlns:a16="http://schemas.microsoft.com/office/drawing/2014/main" val="10000"/>
                  </a:ext>
                </a:extLst>
              </a:tr>
              <a:tr h="166158">
                <a:tc>
                  <a:txBody>
                    <a:bodyPr/>
                    <a:lstStyle/>
                    <a:p>
                      <a:pPr algn="ctr"/>
                      <a:r>
                        <a:rPr lang="en-GB" sz="1600" b="1" i="0" dirty="0">
                          <a:latin typeface="+mn-lt"/>
                          <a:cs typeface="Arial" panose="020B0604020202020204" pitchFamily="34" charset="0"/>
                        </a:rPr>
                        <a:t>Understanding</a:t>
                      </a:r>
                      <a:r>
                        <a:rPr lang="en-GB" sz="1600" b="1" i="1" dirty="0">
                          <a:latin typeface="+mn-lt"/>
                          <a:cs typeface="Arial" panose="020B0604020202020204" pitchFamily="34" charset="0"/>
                        </a:rPr>
                        <a:t> the World</a:t>
                      </a:r>
                    </a:p>
                  </a:txBody>
                  <a:tcPr marL="68580" marR="68580" marT="0" marB="0"/>
                </a:tc>
                <a:extLst>
                  <a:ext uri="{0D108BD9-81ED-4DB2-BD59-A6C34878D82A}">
                    <a16:rowId xmlns:a16="http://schemas.microsoft.com/office/drawing/2014/main" val="10002"/>
                  </a:ext>
                </a:extLst>
              </a:tr>
              <a:tr h="166158">
                <a:tc>
                  <a:txBody>
                    <a:bodyPr/>
                    <a:lstStyle/>
                    <a:p>
                      <a:pPr marL="171450" indent="-171450" algn="l" defTabSz="914400" rtl="0" eaLnBrk="1" latinLnBrk="0" hangingPunct="1">
                        <a:buFont typeface="Arial" panose="020B0604020202020204" pitchFamily="34" charset="0"/>
                        <a:buChar char="•"/>
                      </a:pPr>
                      <a:r>
                        <a:rPr lang="en-GB" sz="1200" kern="1200" dirty="0">
                          <a:solidFill>
                            <a:schemeClr val="dk1"/>
                          </a:solidFill>
                          <a:latin typeface="+mn-lt"/>
                          <a:ea typeface="+mn-ea"/>
                          <a:cs typeface="Arial" panose="020B0604020202020204" pitchFamily="34" charset="0"/>
                        </a:rPr>
                        <a:t>Explored and seen different habitats in and near school grounds </a:t>
                      </a:r>
                    </a:p>
                  </a:txBody>
                  <a:tcPr marL="68580" marR="68580" marT="0" marB="0"/>
                </a:tc>
                <a:extLst>
                  <a:ext uri="{0D108BD9-81ED-4DB2-BD59-A6C34878D82A}">
                    <a16:rowId xmlns:a16="http://schemas.microsoft.com/office/drawing/2014/main" val="2063097890"/>
                  </a:ext>
                </a:extLst>
              </a:tr>
              <a:tr h="157191">
                <a:tc>
                  <a:txBody>
                    <a:bodyPr/>
                    <a:lstStyle/>
                    <a:p>
                      <a:pPr marL="171450" indent="-171450" algn="l">
                        <a:buFont typeface="Arial" panose="020B0604020202020204" pitchFamily="34" charset="0"/>
                        <a:buChar char="•"/>
                      </a:pPr>
                      <a:r>
                        <a:rPr lang="en-GB" sz="1200" kern="1200" dirty="0">
                          <a:solidFill>
                            <a:schemeClr val="dk1"/>
                          </a:solidFill>
                          <a:latin typeface="+mn-lt"/>
                          <a:ea typeface="+mn-ea"/>
                          <a:cs typeface="Arial" panose="020B0604020202020204" pitchFamily="34" charset="0"/>
                        </a:rPr>
                        <a:t>Found examples of living things and things that have not been alive in forest school lessons. </a:t>
                      </a:r>
                    </a:p>
                  </a:txBody>
                  <a:tcPr marL="68580" marR="68580" marT="0" marB="0"/>
                </a:tc>
                <a:extLst>
                  <a:ext uri="{0D108BD9-81ED-4DB2-BD59-A6C34878D82A}">
                    <a16:rowId xmlns:a16="http://schemas.microsoft.com/office/drawing/2014/main" val="2407509847"/>
                  </a:ext>
                </a:extLst>
              </a:tr>
              <a:tr h="157191">
                <a:tc>
                  <a:txBody>
                    <a:bodyPr/>
                    <a:lstStyle/>
                    <a:p>
                      <a:pPr marL="171450" indent="-171450" algn="l">
                        <a:buFont typeface="Arial" panose="020B0604020202020204" pitchFamily="34" charset="0"/>
                        <a:buChar char="•"/>
                      </a:pPr>
                      <a:r>
                        <a:rPr lang="en-GB" sz="1200" kern="1200" dirty="0">
                          <a:solidFill>
                            <a:schemeClr val="dk1"/>
                          </a:solidFill>
                          <a:latin typeface="+mn-lt"/>
                          <a:ea typeface="+mn-ea"/>
                          <a:cs typeface="Arial" panose="020B0604020202020204" pitchFamily="34" charset="0"/>
                        </a:rPr>
                        <a:t>Say some of the life processes that tell us we are alive in relation to human beings e.g. we breathe, we move, we eat </a:t>
                      </a:r>
                    </a:p>
                  </a:txBody>
                  <a:tcPr marL="68580" marR="68580" marT="0" marB="0"/>
                </a:tc>
                <a:extLst>
                  <a:ext uri="{0D108BD9-81ED-4DB2-BD59-A6C34878D82A}">
                    <a16:rowId xmlns:a16="http://schemas.microsoft.com/office/drawing/2014/main" val="1583344650"/>
                  </a:ext>
                </a:extLst>
              </a:tr>
              <a:tr h="157191">
                <a:tc>
                  <a:txBody>
                    <a:bodyPr/>
                    <a:lstStyle/>
                    <a:p>
                      <a:pPr marL="171450" indent="-171450" algn="l">
                        <a:buFont typeface="Arial" panose="020B0604020202020204" pitchFamily="34" charset="0"/>
                        <a:buChar char="•"/>
                      </a:pPr>
                      <a:r>
                        <a:rPr lang="en-GB" sz="1200" kern="1200" dirty="0">
                          <a:solidFill>
                            <a:schemeClr val="dk1"/>
                          </a:solidFill>
                          <a:latin typeface="+mn-lt"/>
                          <a:ea typeface="+mn-ea"/>
                          <a:cs typeface="Arial" panose="020B0604020202020204" pitchFamily="34" charset="0"/>
                        </a:rPr>
                        <a:t>Know that different animals live in different environments </a:t>
                      </a:r>
                    </a:p>
                  </a:txBody>
                  <a:tcPr marL="68580" marR="68580" marT="0" marB="0"/>
                </a:tc>
                <a:extLst>
                  <a:ext uri="{0D108BD9-81ED-4DB2-BD59-A6C34878D82A}">
                    <a16:rowId xmlns:a16="http://schemas.microsoft.com/office/drawing/2014/main" val="10003"/>
                  </a:ext>
                </a:extLst>
              </a:tr>
            </a:tbl>
          </a:graphicData>
        </a:graphic>
      </p:graphicFrame>
      <p:graphicFrame>
        <p:nvGraphicFramePr>
          <p:cNvPr id="8" name="Table 7">
            <a:extLst>
              <a:ext uri="{FF2B5EF4-FFF2-40B4-BE49-F238E27FC236}">
                <a16:creationId xmlns:a16="http://schemas.microsoft.com/office/drawing/2014/main" id="{87A16600-9CE5-7D4D-9238-FE903140D703}"/>
              </a:ext>
            </a:extLst>
          </p:cNvPr>
          <p:cNvGraphicFramePr>
            <a:graphicFrameLocks noGrp="1"/>
          </p:cNvGraphicFramePr>
          <p:nvPr>
            <p:extLst>
              <p:ext uri="{D42A27DB-BD31-4B8C-83A1-F6EECF244321}">
                <p14:modId xmlns:p14="http://schemas.microsoft.com/office/powerpoint/2010/main" val="1834402720"/>
              </p:ext>
            </p:extLst>
          </p:nvPr>
        </p:nvGraphicFramePr>
        <p:xfrm>
          <a:off x="6176074" y="396930"/>
          <a:ext cx="3504172" cy="2809880"/>
        </p:xfrm>
        <a:graphic>
          <a:graphicData uri="http://schemas.openxmlformats.org/drawingml/2006/table">
            <a:tbl>
              <a:tblPr firstRow="1" bandRow="1">
                <a:tableStyleId>{F5AB1C69-6EDB-4FF4-983F-18BD219EF322}</a:tableStyleId>
              </a:tblPr>
              <a:tblGrid>
                <a:gridCol w="3504172">
                  <a:extLst>
                    <a:ext uri="{9D8B030D-6E8A-4147-A177-3AD203B41FA5}">
                      <a16:colId xmlns:a16="http://schemas.microsoft.com/office/drawing/2014/main" val="3034729171"/>
                    </a:ext>
                  </a:extLst>
                </a:gridCol>
              </a:tblGrid>
              <a:tr h="298685">
                <a:tc>
                  <a:txBody>
                    <a:bodyPr/>
                    <a:lstStyle/>
                    <a:p>
                      <a:pPr algn="ctr"/>
                      <a:r>
                        <a:rPr lang="en-US" sz="2000" dirty="0"/>
                        <a:t>Future Learning – KS2 Outcomes</a:t>
                      </a:r>
                    </a:p>
                  </a:txBody>
                  <a:tcPr marL="74295" marR="74295" marT="37148" marB="37148">
                    <a:solidFill>
                      <a:srgbClr val="FF0000"/>
                    </a:solidFill>
                  </a:tcPr>
                </a:tc>
                <a:extLst>
                  <a:ext uri="{0D108BD9-81ED-4DB2-BD59-A6C34878D82A}">
                    <a16:rowId xmlns:a16="http://schemas.microsoft.com/office/drawing/2014/main" val="2106910169"/>
                  </a:ext>
                </a:extLst>
              </a:tr>
              <a:tr h="181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Living things need food to grow and to be strong and healthy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 </a:t>
                      </a:r>
                    </a:p>
                  </a:txBody>
                  <a:tcPr marL="74295" marR="74295" marT="37148" marB="37148">
                    <a:solidFill>
                      <a:schemeClr val="accent2">
                        <a:lumMod val="40000"/>
                        <a:lumOff val="60000"/>
                      </a:schemeClr>
                    </a:solidFill>
                  </a:tcPr>
                </a:tc>
                <a:extLst>
                  <a:ext uri="{0D108BD9-81ED-4DB2-BD59-A6C34878D82A}">
                    <a16:rowId xmlns:a16="http://schemas.microsoft.com/office/drawing/2014/main" val="2580458625"/>
                  </a:ext>
                </a:extLst>
              </a:tr>
              <a:tr h="181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Plants can make their own food, but animals cannot.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 </a:t>
                      </a:r>
                    </a:p>
                  </a:txBody>
                  <a:tcPr marL="74295" marR="74295" marT="37148" marB="37148">
                    <a:solidFill>
                      <a:schemeClr val="accent2">
                        <a:lumMod val="40000"/>
                        <a:lumOff val="60000"/>
                      </a:schemeClr>
                    </a:solidFill>
                  </a:tcPr>
                </a:tc>
                <a:extLst>
                  <a:ext uri="{0D108BD9-81ED-4DB2-BD59-A6C34878D82A}">
                    <a16:rowId xmlns:a16="http://schemas.microsoft.com/office/drawing/2014/main" val="3783746581"/>
                  </a:ext>
                </a:extLst>
              </a:tr>
              <a:tr h="181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To stay healthy, humans need to exercise, eat a healthy diet and be hygienic</a:t>
                      </a:r>
                    </a:p>
                  </a:txBody>
                  <a:tcPr marL="74295" marR="74295" marT="37148" marB="37148">
                    <a:solidFill>
                      <a:schemeClr val="accent2">
                        <a:lumMod val="40000"/>
                        <a:lumOff val="60000"/>
                      </a:schemeClr>
                    </a:solidFill>
                  </a:tcPr>
                </a:tc>
                <a:extLst>
                  <a:ext uri="{0D108BD9-81ED-4DB2-BD59-A6C34878D82A}">
                    <a16:rowId xmlns:a16="http://schemas.microsoft.com/office/drawing/2014/main" val="787841048"/>
                  </a:ext>
                </a:extLst>
              </a:tr>
              <a:tr h="181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Animals, including humans, need food, water and air to stay alive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cs typeface="Arial" panose="020B0604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1022586698"/>
                  </a:ext>
                </a:extLst>
              </a:tr>
            </a:tbl>
          </a:graphicData>
        </a:graphic>
      </p:graphicFrame>
      <p:sp>
        <p:nvSpPr>
          <p:cNvPr id="6" name="AutoShape 15" descr="Image result for concre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17" descr="Image result for concre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9" descr="Image result for concre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 name="Picture 13">
            <a:extLst>
              <a:ext uri="{FF2B5EF4-FFF2-40B4-BE49-F238E27FC236}">
                <a16:creationId xmlns:a16="http://schemas.microsoft.com/office/drawing/2014/main" id="{06BF8F5E-7DD4-43A3-BD77-B2D41A8BDE18}"/>
              </a:ext>
            </a:extLst>
          </p:cNvPr>
          <p:cNvPicPr>
            <a:picLocks noChangeAspect="1"/>
          </p:cNvPicPr>
          <p:nvPr/>
        </p:nvPicPr>
        <p:blipFill>
          <a:blip r:embed="rId3"/>
          <a:stretch>
            <a:fillRect/>
          </a:stretch>
        </p:blipFill>
        <p:spPr>
          <a:xfrm>
            <a:off x="9428040" y="29262"/>
            <a:ext cx="280440" cy="262151"/>
          </a:xfrm>
          <a:prstGeom prst="rect">
            <a:avLst/>
          </a:prstGeom>
        </p:spPr>
      </p:pic>
      <p:pic>
        <p:nvPicPr>
          <p:cNvPr id="15" name="Picture 14">
            <a:extLst>
              <a:ext uri="{FF2B5EF4-FFF2-40B4-BE49-F238E27FC236}">
                <a16:creationId xmlns:a16="http://schemas.microsoft.com/office/drawing/2014/main" id="{39A84EAE-6754-4B83-BE2A-FF9C1187B0D4}"/>
              </a:ext>
            </a:extLst>
          </p:cNvPr>
          <p:cNvPicPr>
            <a:picLocks noChangeAspect="1"/>
          </p:cNvPicPr>
          <p:nvPr/>
        </p:nvPicPr>
        <p:blipFill>
          <a:blip r:embed="rId3"/>
          <a:stretch>
            <a:fillRect/>
          </a:stretch>
        </p:blipFill>
        <p:spPr>
          <a:xfrm>
            <a:off x="210283" y="18988"/>
            <a:ext cx="280440" cy="262151"/>
          </a:xfrm>
          <a:prstGeom prst="rect">
            <a:avLst/>
          </a:prstGeom>
        </p:spPr>
      </p:pic>
      <p:pic>
        <p:nvPicPr>
          <p:cNvPr id="17" name="Picture 16">
            <a:extLst>
              <a:ext uri="{FF2B5EF4-FFF2-40B4-BE49-F238E27FC236}">
                <a16:creationId xmlns:a16="http://schemas.microsoft.com/office/drawing/2014/main" id="{0699E621-DC25-4904-B7CF-2B920FBED4DF}"/>
              </a:ext>
            </a:extLst>
          </p:cNvPr>
          <p:cNvPicPr>
            <a:picLocks noChangeAspect="1"/>
          </p:cNvPicPr>
          <p:nvPr/>
        </p:nvPicPr>
        <p:blipFill rotWithShape="1">
          <a:blip r:embed="rId4"/>
          <a:srcRect l="22222" t="28539" r="38735" b="10076"/>
          <a:stretch/>
        </p:blipFill>
        <p:spPr>
          <a:xfrm rot="5400000">
            <a:off x="4069428" y="3411304"/>
            <a:ext cx="2677564" cy="3157339"/>
          </a:xfrm>
          <a:prstGeom prst="rect">
            <a:avLst/>
          </a:prstGeom>
        </p:spPr>
      </p:pic>
    </p:spTree>
    <p:extLst>
      <p:ext uri="{BB962C8B-B14F-4D97-AF65-F5344CB8AC3E}">
        <p14:creationId xmlns:p14="http://schemas.microsoft.com/office/powerpoint/2010/main" val="12451993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5984</TotalTime>
  <Words>761</Words>
  <Application>Microsoft Office PowerPoint</Application>
  <PresentationFormat>A4 Paper (210x297 mm)</PresentationFormat>
  <Paragraphs>78</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Year Group 1 and 2   Term Autumn  Science- Habitats   </vt:lpstr>
      <vt:lpstr>Year Group 1 and 2   Term Autumn Science - Habitats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Jill Murphy | Year One | Autumn 2</dc:title>
  <dc:creator>Jon Brunskill</dc:creator>
  <cp:lastModifiedBy>Lisa Davies</cp:lastModifiedBy>
  <cp:revision>144</cp:revision>
  <cp:lastPrinted>2022-03-03T10:05:56Z</cp:lastPrinted>
  <dcterms:created xsi:type="dcterms:W3CDTF">2017-10-15T20:56:30Z</dcterms:created>
  <dcterms:modified xsi:type="dcterms:W3CDTF">2026-10-30T19:53:08Z</dcterms:modified>
</cp:coreProperties>
</file>