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</p:sldMasterIdLst>
  <p:notesMasterIdLst>
    <p:notesMasterId r:id="rId7"/>
  </p:notesMasterIdLst>
  <p:sldIdLst>
    <p:sldId id="256" r:id="rId5"/>
    <p:sldId id="257" r:id="rId6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95" d="100"/>
          <a:sy n="95" d="100"/>
        </p:scale>
        <p:origin x="754" y="91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04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75" y="47193"/>
            <a:ext cx="8985250" cy="273090"/>
          </a:xfrm>
        </p:spPr>
        <p:txBody>
          <a:bodyPr numCol="1">
            <a:normAutofit fontScale="90000"/>
          </a:bodyPr>
          <a:lstStyle/>
          <a:p>
            <a:r>
              <a:rPr lang="en-US" sz="1800" b="1" dirty="0"/>
              <a:t>Cycle A 	Year Group 1 /2   Term 4	Comparing UK and India and Indian Art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585780"/>
              </p:ext>
            </p:extLst>
          </p:nvPr>
        </p:nvGraphicFramePr>
        <p:xfrm>
          <a:off x="-1" y="421313"/>
          <a:ext cx="3415741" cy="59258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61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3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29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Key </a:t>
                      </a:r>
                      <a:r>
                        <a:rPr lang="en-US" sz="1500" dirty="0" err="1"/>
                        <a:t>Vocabuary</a:t>
                      </a:r>
                      <a:endParaRPr lang="en-US" sz="1500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776">
                <a:tc>
                  <a:txBody>
                    <a:bodyPr/>
                    <a:lstStyle/>
                    <a:p>
                      <a:pPr algn="l"/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Human features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Something made by people (like roads, houses, bridges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498794"/>
                  </a:ext>
                </a:extLst>
              </a:tr>
              <a:tr h="182930">
                <a:tc>
                  <a:txBody>
                    <a:bodyPr/>
                    <a:lstStyle/>
                    <a:p>
                      <a:pPr algn="l"/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Physical features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Something natural (like mountains, rivers, or forests).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6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Landmark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Something that helps you recognise a place, like a building or statue.</a:t>
                      </a:r>
                      <a:endParaRPr lang="en-GB" sz="12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096467875"/>
                  </a:ext>
                </a:extLst>
              </a:tr>
              <a:tr h="410547">
                <a:tc>
                  <a:txBody>
                    <a:bodyPr/>
                    <a:lstStyle/>
                    <a:p>
                      <a:pPr algn="l"/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Population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number of people living there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Rainforest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dense evergreen forest, mostly found in tropical areas, that receives a large amount of rain all year long.</a:t>
                      </a:r>
                      <a:endParaRPr lang="en-GB" sz="12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277979">
                <a:tc>
                  <a:txBody>
                    <a:bodyPr/>
                    <a:lstStyle/>
                    <a:p>
                      <a:pPr algn="l"/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Desert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very dry area with few or no plants growing in it.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3950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Culture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‘way of life’ of a country or group of people, e.g. tradition, dress, language, religion.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908725"/>
                  </a:ext>
                </a:extLst>
              </a:tr>
              <a:tr h="280153">
                <a:tc>
                  <a:txBody>
                    <a:bodyPr/>
                    <a:lstStyle/>
                    <a:p>
                      <a:pPr algn="l"/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Agriculture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Farming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189051"/>
                  </a:ext>
                </a:extLst>
              </a:tr>
              <a:tr h="2801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Rangoli 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Colourful pattern drawn on the ground.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189071428"/>
                  </a:ext>
                </a:extLst>
              </a:tr>
              <a:tr h="2801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Mehndi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Henna patterns drawn on the body.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002722868"/>
                  </a:ext>
                </a:extLst>
              </a:tr>
              <a:tr h="2801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Shape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outline of something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204720621"/>
                  </a:ext>
                </a:extLst>
              </a:tr>
              <a:tr h="2801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Repeating patterns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Patterns that are printed / drawn again.</a:t>
                      </a:r>
                      <a:endParaRPr lang="en-GB" sz="12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822078779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-1" y="320283"/>
            <a:ext cx="990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558521"/>
              </p:ext>
            </p:extLst>
          </p:nvPr>
        </p:nvGraphicFramePr>
        <p:xfrm>
          <a:off x="6971211" y="421313"/>
          <a:ext cx="2934789" cy="329280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7615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2557174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267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Key Questions</a:t>
                      </a:r>
                    </a:p>
                  </a:txBody>
                  <a:tcPr marL="74295" marR="74295" marT="37148" marB="37148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Where is India?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701748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is India’s landscape like compared to the UK?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721669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are India’s key landmarks like compared to the UK?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240483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are Indian festivals like? What are the main religions?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316888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is life like living in India?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531558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is the art of the Elephant Festival?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702159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are Rangoli and Mehndi  patterns?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198774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How can we create a repeating print using Indian colours and patterns?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879702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9134981"/>
                  </a:ext>
                </a:extLst>
              </a:tr>
            </a:tbl>
          </a:graphicData>
        </a:graphic>
      </p:graphicFrame>
      <p:sp>
        <p:nvSpPr>
          <p:cNvPr id="6" name="AutoShape 15" descr="Image result for concre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AutoShape 17" descr="Image result for concret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19" descr="Image result for concret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8F7D721-B0D4-428D-B8ED-22F2A675B3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896280"/>
              </p:ext>
            </p:extLst>
          </p:nvPr>
        </p:nvGraphicFramePr>
        <p:xfrm>
          <a:off x="3415741" y="421313"/>
          <a:ext cx="3555470" cy="623073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55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774">
                <a:tc>
                  <a:txBody>
                    <a:bodyPr/>
                    <a:lstStyle/>
                    <a:p>
                      <a:pPr algn="ctr"/>
                      <a:r>
                        <a:rPr lang="en-US" altLang="en-GB" dirty="0"/>
                        <a:t>Sticky Knowledge</a:t>
                      </a:r>
                      <a:endParaRPr lang="en-GB" altLang="en-GB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100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India is in Asia.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454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capital city of India is New Delhi.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largest mountain in the UK is Ben Nevis and the largest mountain in India is the Himalayas.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4178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There are many long rivers in India. The longest is the River Ganges. In the UK, the longest river is the River Thames.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5120696"/>
                  </a:ext>
                </a:extLst>
              </a:tr>
              <a:tr h="3052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India has two main religions – Hindu and Islam.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3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India has rainforests and desert while the UK does not have these landscapes.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0042769"/>
                  </a:ext>
                </a:extLst>
              </a:tr>
              <a:tr h="3234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Indian art is very colourful and often creates repeating patterns.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3051836"/>
                  </a:ext>
                </a:extLst>
              </a:tr>
              <a:tr h="323477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Rangoli is a colourful ground pattern made for celebrations.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8532201"/>
                  </a:ext>
                </a:extLst>
              </a:tr>
              <a:tr h="323477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Mehndi is drawn using henna on hands and feet.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8322545"/>
                  </a:ext>
                </a:extLst>
              </a:tr>
              <a:tr h="323477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Patterns are an important part of Indian art.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9367436"/>
                  </a:ext>
                </a:extLst>
              </a:tr>
              <a:tr h="323477">
                <a:tc>
                  <a:txBody>
                    <a:bodyPr/>
                    <a:lstStyle/>
                    <a:p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3985145"/>
                  </a:ext>
                </a:extLst>
              </a:tr>
              <a:tr h="3234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Examples of Greater Depth Understanding </a:t>
                      </a:r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1814370"/>
                  </a:ext>
                </a:extLst>
              </a:tr>
              <a:tr h="248668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Children can name and locate some key Indian cities.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9963720"/>
                  </a:ext>
                </a:extLst>
              </a:tr>
              <a:tr h="140978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Children can name the surrounding oceans to India and UK.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0413378"/>
                  </a:ext>
                </a:extLst>
              </a:tr>
              <a:tr h="174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Children can name several important landmarks in India and can recognize the Taj Mahal. </a:t>
                      </a:r>
                      <a:endParaRPr lang="en-GB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904354"/>
                  </a:ext>
                </a:extLst>
              </a:tr>
              <a:tr h="1779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Children can use colour and pattern effectively in their art work. 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938527"/>
                  </a:ext>
                </a:extLst>
              </a:tr>
              <a:tr h="1779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Children can use symbols, patterns from Indian culture to create their repeating block prints.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352846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5661ACB-F9C4-4A46-9C3E-DECB2A3CCE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268321"/>
              </p:ext>
            </p:extLst>
          </p:nvPr>
        </p:nvGraphicFramePr>
        <p:xfrm>
          <a:off x="6971211" y="4017181"/>
          <a:ext cx="2934789" cy="235458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3478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</a:tblGrid>
              <a:tr h="231384"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Spirituality </a:t>
                      </a:r>
                    </a:p>
                  </a:txBody>
                  <a:tcPr marL="74295" marR="74295" marT="37148" marB="37148">
                    <a:solidFill>
                      <a:srgbClr val="66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394826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Window Moments</a:t>
                      </a:r>
                    </a:p>
                    <a:p>
                      <a:r>
                        <a:rPr lang="en-GB" sz="1200" dirty="0"/>
                        <a:t>Reflecting on what symbols or colours might be important to Indian people; exploring  Indian art</a:t>
                      </a:r>
                      <a:endParaRPr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701748"/>
                  </a:ext>
                </a:extLst>
              </a:tr>
              <a:tr h="394826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Mirror Moments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Investigating what special days people celebrate in India. 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60328"/>
                  </a:ext>
                </a:extLst>
              </a:tr>
              <a:tr h="394826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Door Moments</a:t>
                      </a:r>
                    </a:p>
                    <a:p>
                      <a:r>
                        <a:rPr lang="en-GB" sz="1200" dirty="0"/>
                        <a:t>Considering how we might be able to support Agape School in India.</a:t>
                      </a: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319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480417"/>
              </p:ext>
            </p:extLst>
          </p:nvPr>
        </p:nvGraphicFramePr>
        <p:xfrm>
          <a:off x="155575" y="441085"/>
          <a:ext cx="2849614" cy="44177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0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9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2421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800" dirty="0"/>
                        <a:t>Prior Vocabulary</a:t>
                      </a:r>
                      <a:endParaRPr lang="en-GB" altLang="en-GB" sz="18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586">
                <a:tc>
                  <a:txBody>
                    <a:bodyPr/>
                    <a:lstStyle/>
                    <a:p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United Kingdom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 country we live in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586">
                <a:tc>
                  <a:txBody>
                    <a:bodyPr/>
                    <a:lstStyle/>
                    <a:p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Compass directions 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North, East, South, West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406">
                <a:tc>
                  <a:txBody>
                    <a:bodyPr/>
                    <a:lstStyle/>
                    <a:p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Human features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Mad-made features of the environment e.g. towns, roads, shops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406">
                <a:tc>
                  <a:txBody>
                    <a:bodyPr/>
                    <a:lstStyle/>
                    <a:p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Physical features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Features of the environment that occur naturally e.g. mountains, lakes, rivers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742943627"/>
                  </a:ext>
                </a:extLst>
              </a:tr>
              <a:tr h="255406">
                <a:tc>
                  <a:txBody>
                    <a:bodyPr/>
                    <a:lstStyle/>
                    <a:p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Capital city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most important city in a country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9129277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Seas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Small body or salt water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29282116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Ocean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Large body of salt water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877336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Europe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continent the UK is in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16590344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0" y="320283"/>
            <a:ext cx="990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669009"/>
              </p:ext>
            </p:extLst>
          </p:nvPr>
        </p:nvGraphicFramePr>
        <p:xfrm>
          <a:off x="3124415" y="438520"/>
          <a:ext cx="2932432" cy="272605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32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1730">
                <a:tc>
                  <a:txBody>
                    <a:bodyPr/>
                    <a:lstStyle/>
                    <a:p>
                      <a:pPr algn="ctr"/>
                      <a:r>
                        <a:rPr lang="en-GB" altLang="en-GB" dirty="0">
                          <a:latin typeface="+mn-lt"/>
                        </a:rPr>
                        <a:t>Prior Knowledge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158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Children have learnt about the seven continents and five oceans (Year 2).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2232815"/>
                  </a:ext>
                </a:extLst>
              </a:tr>
              <a:tr h="166158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Children have learnt what human and physical features are.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3097890"/>
                  </a:ext>
                </a:extLst>
              </a:tr>
              <a:tr h="157191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Children have learnt about mapping and mapping symbols (Year 2).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3344650"/>
                  </a:ext>
                </a:extLst>
              </a:tr>
              <a:tr h="157191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Children have learnt about positional language.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191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Children have learnt about where they live in the locality.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6131669"/>
                  </a:ext>
                </a:extLst>
              </a:tr>
              <a:tr h="157191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have learnt about the four countries of the UK.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3368873"/>
                  </a:ext>
                </a:extLst>
              </a:tr>
              <a:tr h="157191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540847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362733"/>
              </p:ext>
            </p:extLst>
          </p:nvPr>
        </p:nvGraphicFramePr>
        <p:xfrm>
          <a:off x="6176074" y="396930"/>
          <a:ext cx="3504172" cy="19697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7615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126557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29868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Future Learning – KS2 Outcomes</a:t>
                      </a:r>
                    </a:p>
                  </a:txBody>
                  <a:tcPr marL="74295" marR="74295" marT="37148" marB="37148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181170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58625"/>
                  </a:ext>
                </a:extLst>
              </a:tr>
              <a:tr h="181170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746581"/>
                  </a:ext>
                </a:extLst>
              </a:tr>
              <a:tr h="181170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841048"/>
                  </a:ext>
                </a:extLst>
              </a:tr>
              <a:tr h="181170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666743"/>
                  </a:ext>
                </a:extLst>
              </a:tr>
              <a:tr h="181170">
                <a:tc>
                  <a:txBody>
                    <a:bodyPr/>
                    <a:lstStyle/>
                    <a:p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848312"/>
                  </a:ext>
                </a:extLst>
              </a:tr>
            </a:tbl>
          </a:graphicData>
        </a:graphic>
      </p:graphicFrame>
      <p:sp>
        <p:nvSpPr>
          <p:cNvPr id="6" name="AutoShape 15" descr="Image result for concre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AutoShape 17" descr="Image result for concret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19" descr="Image result for concret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A8DAF4A-76DE-4AF8-BA0D-4D5532CB5013}"/>
              </a:ext>
            </a:extLst>
          </p:cNvPr>
          <p:cNvSpPr txBox="1">
            <a:spLocks/>
          </p:cNvSpPr>
          <p:nvPr/>
        </p:nvSpPr>
        <p:spPr>
          <a:xfrm>
            <a:off x="460375" y="47193"/>
            <a:ext cx="8985250" cy="273090"/>
          </a:xfrm>
          <a:prstGeom prst="rect">
            <a:avLst/>
          </a:prstGeom>
        </p:spPr>
        <p:txBody>
          <a:bodyPr vert="horz" lIns="91440" tIns="45720" rIns="91440" bIns="45720" numCol="1" rtlCol="0" anchor="b">
            <a:normAutofit fontScale="9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	 	 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6896DED-B23F-4EDC-AD0E-2150D3F56E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0375" y="100448"/>
            <a:ext cx="8985250" cy="273090"/>
          </a:xfrm>
        </p:spPr>
        <p:txBody>
          <a:bodyPr numCol="1">
            <a:normAutofit fontScale="90000"/>
          </a:bodyPr>
          <a:lstStyle/>
          <a:p>
            <a:r>
              <a:rPr lang="en-US" sz="1800" b="1" dirty="0"/>
              <a:t>Cycle A 	Year Group 1 /2   Term 4	Comparing UK and India and Indian Art</a:t>
            </a:r>
          </a:p>
        </p:txBody>
      </p:sp>
    </p:spTree>
    <p:extLst>
      <p:ext uri="{BB962C8B-B14F-4D97-AF65-F5344CB8AC3E}">
        <p14:creationId xmlns:p14="http://schemas.microsoft.com/office/powerpoint/2010/main" val="1245199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BF44021674D44EA4E9073290118926" ma:contentTypeVersion="20" ma:contentTypeDescription="Create a new document." ma:contentTypeScope="" ma:versionID="c7080921f6e01dceb8f7f2c61d2e9d6f">
  <xsd:schema xmlns:xsd="http://www.w3.org/2001/XMLSchema" xmlns:xs="http://www.w3.org/2001/XMLSchema" xmlns:p="http://schemas.microsoft.com/office/2006/metadata/properties" xmlns:ns2="6f9a0114-eb1f-4db8-b315-8423719ee631" xmlns:ns3="0cd039e8-fabd-4e33-8398-dccf6085985c" targetNamespace="http://schemas.microsoft.com/office/2006/metadata/properties" ma:root="true" ma:fieldsID="b1482d90a430ed144f4ab3f55f2d5dac" ns2:_="" ns3:_="">
    <xsd:import namespace="6f9a0114-eb1f-4db8-b315-8423719ee631"/>
    <xsd:import namespace="0cd039e8-fabd-4e33-8398-dccf608598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a0114-eb1f-4db8-b315-8423719ee6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947da020-fcd9-40fa-9a41-56601c1955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d039e8-fabd-4e33-8398-dccf6085985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b10d52b6-9382-4bac-bde4-31a4af5cdab9}" ma:internalName="TaxCatchAll" ma:showField="CatchAllData" ma:web="0cd039e8-fabd-4e33-8398-dccf608598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d039e8-fabd-4e33-8398-dccf6085985c" xsi:nil="true"/>
    <lcf76f155ced4ddcb4097134ff3c332f xmlns="6f9a0114-eb1f-4db8-b315-8423719ee63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9F3A420-F325-4BF4-AD6B-73944AE4C3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DA2F3D-CD63-4C83-AEA0-C11CAC03DB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9a0114-eb1f-4db8-b315-8423719ee631"/>
    <ds:schemaRef ds:uri="0cd039e8-fabd-4e33-8398-dccf608598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8F088D-5F2B-45D6-A37D-A56639AFFF7A}">
  <ds:schemaRefs>
    <ds:schemaRef ds:uri="http://schemas.microsoft.com/office/infopath/2007/PartnerControls"/>
    <ds:schemaRef ds:uri="http://purl.org/dc/terms/"/>
    <ds:schemaRef ds:uri="6f9a0114-eb1f-4db8-b315-8423719ee631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0cd039e8-fabd-4e33-8398-dccf6085985c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7860</TotalTime>
  <Words>678</Words>
  <Application>Microsoft Office PowerPoint</Application>
  <PresentationFormat>A4 Paper (210x297 mm)</PresentationFormat>
  <Paragraphs>109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Cycle A  Year Group 1 /2   Term 4 Comparing UK and India and Indian Art</vt:lpstr>
      <vt:lpstr>Cycle A  Year Group 1 /2   Term 4 Comparing UK and India and Indian 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Lisa Davies</cp:lastModifiedBy>
  <cp:revision>178</cp:revision>
  <cp:lastPrinted>2022-03-03T10:05:56Z</cp:lastPrinted>
  <dcterms:created xsi:type="dcterms:W3CDTF">2017-10-15T20:56:30Z</dcterms:created>
  <dcterms:modified xsi:type="dcterms:W3CDTF">2026-03-02T17:49:23Z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0x01010053BF44021674D44EA4E9073290118926</vt:lpwstr>
  </property>
  <property fmtid="{D5CDD505-2E9C-101B-9397-08002B2CF9AE}" pid="3" name="MediaServiceImageTags">
    <vt:lpwstr/>
  </property>
</Properties>
</file>