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ztina Vincze" initials="KV" lastIdx="0" clrIdx="0">
    <p:extLst>
      <p:ext uri="{19B8F6BF-5375-455C-9EA6-DF929625EA0E}">
        <p15:presenceInfo xmlns:p15="http://schemas.microsoft.com/office/powerpoint/2012/main" userId="S-1-5-21-3694589526-2541208891-2522043636-3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95" d="100"/>
          <a:sy n="95" d="100"/>
        </p:scale>
        <p:origin x="754" y="9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1834" y="74312"/>
            <a:ext cx="7429500" cy="273090"/>
          </a:xfrm>
        </p:spPr>
        <p:txBody>
          <a:bodyPr numCol="1">
            <a:normAutofit fontScale="90000"/>
          </a:bodyPr>
          <a:lstStyle/>
          <a:p>
            <a:r>
              <a:rPr lang="en-US" sz="1800" b="1" dirty="0"/>
              <a:t>Year Group 1 and 2   Term 1	Topic:  Toys from the Past and Puppets 	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74259"/>
              </p:ext>
            </p:extLst>
          </p:nvPr>
        </p:nvGraphicFramePr>
        <p:xfrm>
          <a:off x="6839554" y="413375"/>
          <a:ext cx="2934789" cy="38976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7615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557174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267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Key Questions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toys have I enjoyed in my lifetime?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Which toys did our parents, grandparents and great-grandparents  played with?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How are our toys the same / different as our parents’ and grandparents’ toys?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How has the way toys are made changed over time?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How has LEGO changed over time?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the features of different puppets?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0215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How can we attach fabrics with different stitches?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98774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features will your hand puppet have?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9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How would you evaluate your finished product?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134981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ABA0969-E4C5-4FCA-9CCA-0CBD4C740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4081"/>
              </p:ext>
            </p:extLst>
          </p:nvPr>
        </p:nvGraphicFramePr>
        <p:xfrm>
          <a:off x="54147" y="413375"/>
          <a:ext cx="3099467" cy="6189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16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33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Timeline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 visual representation of the passing of time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1498794"/>
                  </a:ext>
                </a:extLst>
              </a:tr>
              <a:tr h="3396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Modern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n-lt"/>
                        </a:rPr>
                        <a:t>Present time or recent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286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Materials 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n-lt"/>
                        </a:rPr>
                        <a:t>What things are made of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07610540"/>
                  </a:ext>
                </a:extLst>
              </a:tr>
              <a:tr h="26288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Plastic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</a:rPr>
                        <a:t>Type of manmade material that is made by machine and can be moulded into any shape or colour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88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Wood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 of natural material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79676856"/>
                  </a:ext>
                </a:extLst>
              </a:tr>
              <a:tr h="26288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Metal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 of natural material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20727254"/>
                  </a:ext>
                </a:extLst>
              </a:tr>
              <a:tr h="280995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Electronic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Using electricity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517994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Battery powered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n-lt"/>
                        </a:rPr>
                        <a:t>Using battery power to move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90395093"/>
                  </a:ext>
                </a:extLst>
              </a:tr>
              <a:tr h="3239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Wind up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type of moving mechanism in toys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079908725"/>
                  </a:ext>
                </a:extLst>
              </a:tr>
              <a:tr h="3239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Living memory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About 80 / 90 years; events that people alive can still remember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21254604"/>
                  </a:ext>
                </a:extLst>
              </a:tr>
              <a:tr h="3239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Puppet</a:t>
                      </a:r>
                    </a:p>
                    <a:p>
                      <a:endParaRPr lang="en-US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model version of a person or an animal that is controlled by someone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32276489"/>
                  </a:ext>
                </a:extLst>
              </a:tr>
              <a:tr h="3239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Sew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join fabrics with stitches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098774217"/>
                  </a:ext>
                </a:extLst>
              </a:tr>
              <a:tr h="3239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Running stitch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is a simple style of sewing in a straight line.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44303001"/>
                  </a:ext>
                </a:extLst>
              </a:tr>
              <a:tr h="3239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Over stitch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is a different type of stitch which is good for sewing edges together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2180115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F15FF91-E7AB-4971-B039-B5EE46F2F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89995"/>
              </p:ext>
            </p:extLst>
          </p:nvPr>
        </p:nvGraphicFramePr>
        <p:xfrm>
          <a:off x="3218849" y="415314"/>
          <a:ext cx="3555470" cy="54760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55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774">
                <a:tc>
                  <a:txBody>
                    <a:bodyPr/>
                    <a:lstStyle/>
                    <a:p>
                      <a:pPr algn="ctr"/>
                      <a:r>
                        <a:rPr lang="en-US" altLang="en-GB" dirty="0"/>
                        <a:t>Sticky Knowledge</a:t>
                      </a:r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dirty="0">
                          <a:latin typeface="+mn-lt"/>
                          <a:cs typeface="Arial" panose="020B0604020202020204" pitchFamily="34" charset="0"/>
                        </a:rPr>
                        <a:t>Toys are anything that can be played with, from pebbles to gaming consoles.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Toys have changed over time in living memory.</a:t>
                      </a:r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Old toys are different to toys of the present.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17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Old toys were handmade and were made of metal or wood; they might not be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colourful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15120696"/>
                  </a:ext>
                </a:extLst>
              </a:tr>
              <a:tr h="3052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Modern toys are often made of plastic, are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colourful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and might move using electricity. </a:t>
                      </a:r>
                      <a:endParaRPr lang="en-GB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347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There are different types of puppets e.g., marionettes, rod puppets, hand puppets.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042769"/>
                  </a:ext>
                </a:extLst>
              </a:tr>
              <a:tr h="32347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Children can use different stitches for different purposes.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3051836"/>
                  </a:ext>
                </a:extLst>
              </a:tr>
              <a:tr h="323477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8532201"/>
                  </a:ext>
                </a:extLst>
              </a:tr>
              <a:tr h="323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Examples of Greater Depth Understanding 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814370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Children understand how long living memory is.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963720"/>
                  </a:ext>
                </a:extLst>
              </a:tr>
              <a:tr h="14097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Children can use photographs/ toys as primary sources and deduce information about what materials were used; how the toys may have been used or moved. They use this knowledge to sort toys in the appropriate generation.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413378"/>
                  </a:ext>
                </a:extLst>
              </a:tr>
              <a:tr h="174545"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have a in-depth understanding how a particular toy has changed over time. 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04354"/>
                  </a:ext>
                </a:extLst>
              </a:tr>
              <a:tr h="177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can give examples of how old toys are different in comparison to new ones. 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938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13984"/>
              </p:ext>
            </p:extLst>
          </p:nvPr>
        </p:nvGraphicFramePr>
        <p:xfrm>
          <a:off x="155575" y="441085"/>
          <a:ext cx="2849614" cy="31375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421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800" dirty="0"/>
                        <a:t>Prior Vocabulary</a:t>
                      </a:r>
                      <a:endParaRPr lang="en-GB" altLang="en-GB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586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History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The study of what has happened in the past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86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Past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had already taken place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Present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is happening now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Toddler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Young child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42943627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Baby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Young child up to the age of one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12927708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Future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Something that will happen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3290982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4754270"/>
                  </a:ext>
                </a:extLst>
              </a:tr>
              <a:tr h="2554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1252519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204087"/>
              </p:ext>
            </p:extLst>
          </p:nvPr>
        </p:nvGraphicFramePr>
        <p:xfrm>
          <a:off x="3124415" y="438520"/>
          <a:ext cx="2932432" cy="2726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2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730">
                <a:tc>
                  <a:txBody>
                    <a:bodyPr/>
                    <a:lstStyle/>
                    <a:p>
                      <a:pPr algn="ctr"/>
                      <a:r>
                        <a:rPr lang="en-GB" altLang="en-GB" dirty="0">
                          <a:latin typeface="+mn-lt"/>
                        </a:rPr>
                        <a:t>Prior Knowledge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5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Some children have leant about how houses have changed over time past living memory.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3097890"/>
                  </a:ext>
                </a:extLst>
              </a:tr>
              <a:tr h="177775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Some children can identify different types of houses from different time periods e.g. Tudor and Victorian houses.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177775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Some children understand that materials have changed in house building.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5886813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All children can use time related vocabulary.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344650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All children can talk about events in their own lifetime.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6131669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406593"/>
                  </a:ext>
                </a:extLst>
              </a:tr>
              <a:tr h="157191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614466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11890"/>
              </p:ext>
            </p:extLst>
          </p:nvPr>
        </p:nvGraphicFramePr>
        <p:xfrm>
          <a:off x="6176074" y="396930"/>
          <a:ext cx="3504172" cy="5888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0417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</a:tblGrid>
              <a:tr h="2986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Future Learning – KS2 Outcomes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Changes in Britain from the Stone Age to the Iron Age, the Roman Empire and its impact on Britain; The Viking and Anglo-Saxon struggle for the Kingdom of England to the time of Edward the Confessor. A study of an aspect or theme in British history that extends pupils’ chronological knowledge beyond 1066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58625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achievements of the earliest civilizations – an overview of where and when the first civilizations appeared and a depth study of one of the following: Ancient Sumer; The Indus Valley; Ancient Egypt; The Shang Dynasty of Ancient China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45214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Ancient Greece – a study of Greek life and achievements and their influence on the western world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46581"/>
                  </a:ext>
                </a:extLst>
              </a:tr>
              <a:tr h="181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 non-European society that provides contrasts with British history – one study chosen from: early Islamic civilization, including a study of Baghdad c. AD 900; Mayan civilization c. AD 900; Benin (West Africa) c. AD 900-1300.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841048"/>
                  </a:ext>
                </a:extLst>
              </a:tr>
            </a:tbl>
          </a:graphicData>
        </a:graphic>
      </p:graphicFrame>
      <p:sp>
        <p:nvSpPr>
          <p:cNvPr id="6" name="AutoShape 15" descr="Image result for concre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7" descr="Image result for concre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1A06112-CBE9-4D63-98B9-7C7545B08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7" y="65864"/>
            <a:ext cx="7429500" cy="273090"/>
          </a:xfrm>
        </p:spPr>
        <p:txBody>
          <a:bodyPr numCol="1">
            <a:normAutofit fontScale="90000"/>
          </a:bodyPr>
          <a:lstStyle/>
          <a:p>
            <a:r>
              <a:rPr lang="en-US" sz="1800" b="1" dirty="0"/>
              <a:t>Year Group 1 and 2   Term 1	Topic:  Toys from the Past and Puppets 	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CFFFB3-1224-4005-AD14-D2AEE9A17B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82" t="51263" r="21452" b="22413"/>
          <a:stretch/>
        </p:blipFill>
        <p:spPr>
          <a:xfrm>
            <a:off x="225754" y="4733966"/>
            <a:ext cx="5810669" cy="193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F44021674D44EA4E9073290118926" ma:contentTypeVersion="20" ma:contentTypeDescription="Create a new document." ma:contentTypeScope="" ma:versionID="c7080921f6e01dceb8f7f2c61d2e9d6f">
  <xsd:schema xmlns:xsd="http://www.w3.org/2001/XMLSchema" xmlns:xs="http://www.w3.org/2001/XMLSchema" xmlns:p="http://schemas.microsoft.com/office/2006/metadata/properties" xmlns:ns2="6f9a0114-eb1f-4db8-b315-8423719ee631" xmlns:ns3="0cd039e8-fabd-4e33-8398-dccf6085985c" targetNamespace="http://schemas.microsoft.com/office/2006/metadata/properties" ma:root="true" ma:fieldsID="b1482d90a430ed144f4ab3f55f2d5dac" ns2:_="" ns3:_="">
    <xsd:import namespace="6f9a0114-eb1f-4db8-b315-8423719ee631"/>
    <xsd:import namespace="0cd039e8-fabd-4e33-8398-dccf60859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a0114-eb1f-4db8-b315-8423719ee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47da020-fcd9-40fa-9a41-56601c195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039e8-fabd-4e33-8398-dccf60859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10d52b6-9382-4bac-bde4-31a4af5cdab9}" ma:internalName="TaxCatchAll" ma:showField="CatchAllData" ma:web="0cd039e8-fabd-4e33-8398-dccf60859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d039e8-fabd-4e33-8398-dccf6085985c" xsi:nil="true"/>
    <lcf76f155ced4ddcb4097134ff3c332f xmlns="6f9a0114-eb1f-4db8-b315-8423719ee6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C9D1B4-C3DA-42F0-819D-28FC3A58F1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a0114-eb1f-4db8-b315-8423719ee631"/>
    <ds:schemaRef ds:uri="0cd039e8-fabd-4e33-8398-dccf60859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8F088D-5F2B-45D6-A37D-A56639AFFF7A}">
  <ds:schemaRefs>
    <ds:schemaRef ds:uri="http://www.w3.org/XML/1998/namespace"/>
    <ds:schemaRef ds:uri="http://purl.org/dc/terms/"/>
    <ds:schemaRef ds:uri="http://schemas.microsoft.com/office/infopath/2007/PartnerControls"/>
    <ds:schemaRef ds:uri="0cd039e8-fabd-4e33-8398-dccf6085985c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6f9a0114-eb1f-4db8-b315-8423719ee63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9F3A420-F325-4BF4-AD6B-73944AE4C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12371</TotalTime>
  <Words>736</Words>
  <Application>Microsoft Office PowerPoint</Application>
  <PresentationFormat>A4 Paper (210x297 mm)</PresentationFormat>
  <Paragraphs>97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Year Group 1 and 2   Term 1 Topic:  Toys from the Past and Puppets   </vt:lpstr>
      <vt:lpstr>Year Group 1 and 2   Term 1 Topic:  Toys from the Past and Puppets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Lisa Davies</cp:lastModifiedBy>
  <cp:revision>166</cp:revision>
  <cp:lastPrinted>2025-02-14T08:53:00Z</cp:lastPrinted>
  <dcterms:created xsi:type="dcterms:W3CDTF">2017-10-15T20:56:30Z</dcterms:created>
  <dcterms:modified xsi:type="dcterms:W3CDTF">2025-08-28T15:19:14Z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0x01010053BF44021674D44EA4E9073290118926</vt:lpwstr>
  </property>
  <property fmtid="{D5CDD505-2E9C-101B-9397-08002B2CF9AE}" pid="3" name="MediaServiceImageTags">
    <vt:lpwstr/>
  </property>
</Properties>
</file>