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79" autoAdjust="0"/>
    <p:restoredTop sz="94627"/>
  </p:normalViewPr>
  <p:slideViewPr>
    <p:cSldViewPr snapToGrid="0" snapToObjects="1">
      <p:cViewPr varScale="1">
        <p:scale>
          <a:sx n="90" d="100"/>
          <a:sy n="90" d="100"/>
        </p:scale>
        <p:origin x="394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294" tIns="45647" rIns="91294" bIns="45647" numCol="1" rtlCol="0"/>
          <a:lstStyle>
            <a:lvl1pPr algn="r">
              <a:defRPr sz="1200"/>
            </a:lvl1pPr>
          </a:lstStyle>
          <a:p>
            <a:fld id="{74DA69C8-F84C-2947-85D9-F4E475966ECC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numCol="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294" tIns="45647" rIns="91294" bIns="45647" numCol="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1294" tIns="45647" rIns="91294" bIns="45647" numCol="1" rtlCol="0" anchor="b"/>
          <a:lstStyle>
            <a:lvl1pPr algn="r">
              <a:defRPr sz="1200"/>
            </a:lvl1pPr>
          </a:lstStyle>
          <a:p>
            <a:fld id="{90C8F01E-995B-8848-96E4-13733EB6A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8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9C5789CE-836E-B042-843F-5605E41F5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04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numCol="1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numCol="1"/>
          <a:lstStyle/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7089A-8636-F64C-9D23-B4C3EC8D4BA5}" type="datetimeFigureOut">
              <a:rPr lang="en-US" smtClean="0"/>
              <a:t>4/11/2026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numCol="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3B47E-519D-9549-9FB6-B83933F17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76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545" y="94245"/>
            <a:ext cx="7429500" cy="273090"/>
          </a:xfrm>
        </p:spPr>
        <p:txBody>
          <a:bodyPr numCol="1">
            <a:noAutofit/>
          </a:bodyPr>
          <a:lstStyle/>
          <a:p>
            <a:r>
              <a:rPr lang="en-US" sz="1800" b="1" dirty="0"/>
              <a:t>Science  -  Year Group: 1 / 2    Term: Summer   Topic: Food Chains	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28550"/>
              </p:ext>
            </p:extLst>
          </p:nvPr>
        </p:nvGraphicFramePr>
        <p:xfrm>
          <a:off x="131657" y="433428"/>
          <a:ext cx="3729144" cy="526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039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Key Vocabulary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200" b="1" dirty="0"/>
                        <a:t>Living </a:t>
                      </a:r>
                      <a:endParaRPr lang="en-GB" sz="1050" b="1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Things that can grow, move, breathe and reproduce.</a:t>
                      </a:r>
                      <a:endParaRPr lang="en-GB" sz="9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22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Non-living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Things that can not grow, move, breathe and reproduce.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742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Dead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Something that is no longer alive.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68278743"/>
                  </a:ext>
                </a:extLst>
              </a:tr>
              <a:tr h="21590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Consumer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All animals are consumers as they eat plants and other animals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4210441226"/>
                  </a:ext>
                </a:extLst>
              </a:tr>
              <a:tr h="21590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Producer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Green plants because they make their own food.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362030737"/>
                  </a:ext>
                </a:extLst>
              </a:tr>
              <a:tr h="16906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Predator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Animals that eat other animals.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409756846"/>
                  </a:ext>
                </a:extLst>
              </a:tr>
              <a:tr h="16906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Prey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Animals that are eaten by predators.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672160303"/>
                  </a:ext>
                </a:extLst>
              </a:tr>
              <a:tr h="16906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Habitat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habitat is the natural place something lives. A habitat provides living things with everything they need to survive such as food, shelter and water. 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57148150"/>
                  </a:ext>
                </a:extLst>
              </a:tr>
              <a:tr h="16906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Microhabitat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A small habitat.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3622467664"/>
                  </a:ext>
                </a:extLst>
              </a:tr>
              <a:tr h="16906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Food Chain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 food chain shows how each animal gets its food. 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666545542"/>
                  </a:ext>
                </a:extLst>
              </a:tr>
              <a:tr h="16906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Food Source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This is the place a living thing’s food comes from.</a:t>
                      </a: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988095690"/>
                  </a:ext>
                </a:extLst>
              </a:tr>
              <a:tr h="169063">
                <a:tc>
                  <a:txBody>
                    <a:bodyPr/>
                    <a:lstStyle/>
                    <a:p>
                      <a:r>
                        <a:rPr lang="en-GB" sz="1200" b="1" dirty="0">
                          <a:latin typeface="+mn-lt"/>
                          <a:cs typeface="Arial" panose="020B0604020202020204" pitchFamily="34" charset="0"/>
                        </a:rPr>
                        <a:t>Energy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Something that can do work.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8465449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437808"/>
              </p:ext>
            </p:extLst>
          </p:nvPr>
        </p:nvGraphicFramePr>
        <p:xfrm>
          <a:off x="3958075" y="444168"/>
          <a:ext cx="5816268" cy="33356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16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3017">
                <a:tc>
                  <a:txBody>
                    <a:bodyPr/>
                    <a:lstStyle/>
                    <a:p>
                      <a:pPr algn="ctr"/>
                      <a:r>
                        <a:rPr lang="en-GB" altLang="en-GB" dirty="0">
                          <a:latin typeface="+mn-lt"/>
                        </a:rPr>
                        <a:t>Sticky Knowledge</a:t>
                      </a:r>
                    </a:p>
                  </a:txBody>
                  <a:tcPr marL="74295" marR="74295" marT="37148" marB="37148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r>
                        <a:rPr lang="en-GB" sz="1200" dirty="0"/>
                        <a:t>Each food chain starts with a green plant. Green plants are called producers because they produce their own food.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r>
                        <a:rPr lang="en-GB" sz="1200" dirty="0"/>
                        <a:t>All animals are called consumers because they consume their food by eating plants and other animals.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1916700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r>
                        <a:rPr lang="en-GB" sz="1200" dirty="0"/>
                        <a:t>Animals that eat other animals are called predators. The animals that they eat are called prey.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r>
                        <a:rPr lang="en-GB" sz="1200" dirty="0"/>
                        <a:t> Some animals can be both a predator and prey.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4972682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+mn-lt"/>
                          <a:cs typeface="Arial" panose="020B0604020202020204" pitchFamily="34" charset="0"/>
                        </a:rPr>
                        <a:t>Living things in habitats rely on each other.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7362282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r>
                        <a:rPr lang="en-GB" sz="1200" dirty="0"/>
                        <a:t>Food chains are one of the ways that living things depend on each other to stay alive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1898215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Food chains have an apex predator at the top. This is the top animal that nothing else eats.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3583492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Example of Greater Depth Knowledge</a:t>
                      </a: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331410"/>
                  </a:ext>
                </a:extLst>
              </a:tr>
              <a:tr h="138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Explain why disrupting one part of a food chain affects the whole chain.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Construct food chains using correct vocabulary and identify the apex predator, explaining why nothing eats it.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Compare food chains from different habitats and recognise that energy always flows from the sun through producers to consumers</a:t>
                      </a:r>
                      <a:r>
                        <a:rPr lang="en-GB" sz="1400" dirty="0"/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0582785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826840"/>
              </p:ext>
            </p:extLst>
          </p:nvPr>
        </p:nvGraphicFramePr>
        <p:xfrm>
          <a:off x="3928170" y="3854737"/>
          <a:ext cx="5876078" cy="281846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1138">
                  <a:extLst>
                    <a:ext uri="{9D8B030D-6E8A-4147-A177-3AD203B41FA5}">
                      <a16:colId xmlns:a16="http://schemas.microsoft.com/office/drawing/2014/main" val="3034729171"/>
                    </a:ext>
                  </a:extLst>
                </a:gridCol>
                <a:gridCol w="3194940">
                  <a:extLst>
                    <a:ext uri="{9D8B030D-6E8A-4147-A177-3AD203B41FA5}">
                      <a16:colId xmlns:a16="http://schemas.microsoft.com/office/drawing/2014/main" val="2585851557"/>
                    </a:ext>
                  </a:extLst>
                </a:gridCol>
              </a:tblGrid>
              <a:tr h="3267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Key Questions</a:t>
                      </a: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Opportunities for Spirituality</a:t>
                      </a:r>
                    </a:p>
                  </a:txBody>
                  <a:tcPr marL="74295" marR="74295" marT="37148" marB="37148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200" dirty="0"/>
                        <a:t>Can you decide whether something is living, dead or non-living?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n-lt"/>
                          <a:cs typeface="Arial" panose="020B0604020202020204" pitchFamily="34" charset="0"/>
                        </a:rPr>
                        <a:t>Reflect on what makes something alive. Wonder at the miracle of life and the wide variety of living things God has created.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701748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n-lt"/>
                          <a:cs typeface="Arial" panose="020B0604020202020204" pitchFamily="34" charset="0"/>
                        </a:rPr>
                        <a:t>Can you describe some of the life processes common to plants and animals, including humans?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n-lt"/>
                          <a:cs typeface="Arial" panose="020B0604020202020204" pitchFamily="34" charset="0"/>
                        </a:rPr>
                        <a:t>Consider how all living things share basic needs. Be amazed at the diversity and complexity of life on Earth.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721669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n-lt"/>
                          <a:cs typeface="Arial" panose="020B0604020202020204" pitchFamily="34" charset="0"/>
                        </a:rPr>
                        <a:t> Can you explain how living things in a habitat depend on each other to survive?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n-lt"/>
                          <a:cs typeface="Arial" panose="020B0604020202020204" pitchFamily="34" charset="0"/>
                        </a:rPr>
                        <a:t>Think about how every creature in a habitat depends on others. Appreciate how fragile and interconnected the natural world is.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240483"/>
                  </a:ext>
                </a:extLst>
              </a:tr>
              <a:tr h="198174">
                <a:tc>
                  <a:txBody>
                    <a:bodyPr/>
                    <a:lstStyle/>
                    <a:p>
                      <a:r>
                        <a:rPr lang="en-US" sz="1200" b="0" dirty="0">
                          <a:latin typeface="+mn-lt"/>
                          <a:cs typeface="Arial" panose="020B0604020202020204" pitchFamily="34" charset="0"/>
                        </a:rPr>
                        <a:t>Can you explain the transfer of energy from the sun to all living things?</a:t>
                      </a: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dirty="0">
                          <a:latin typeface="+mn-lt"/>
                          <a:cs typeface="Arial" panose="020B0604020202020204" pitchFamily="34" charset="0"/>
                        </a:rPr>
                        <a:t>Marvel at the sun as the source of all energy on Earth. Feel a sense of awe that sunlight supports every living thing through food chains.</a:t>
                      </a:r>
                      <a:endParaRPr lang="en-US" sz="1200" b="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186183"/>
                  </a:ext>
                </a:extLst>
              </a:tr>
            </a:tbl>
          </a:graphicData>
        </a:graphic>
      </p:graphicFrame>
      <p:sp>
        <p:nvSpPr>
          <p:cNvPr id="6" name="AutoShape 15" descr="Image result for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7" descr="Image result for concr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9" descr="Image result for concre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8DAC05-1A02-41ED-99B6-CAA04B75A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5870447"/>
            <a:ext cx="972649" cy="736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C7F857-7026-4200-83C0-B35481167F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383" t="17313" r="15990" b="27797"/>
          <a:stretch/>
        </p:blipFill>
        <p:spPr>
          <a:xfrm>
            <a:off x="1279545" y="5870447"/>
            <a:ext cx="1091067" cy="6202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BDA6D8F-072B-43C7-A454-8E2C7CEDFAA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847" t="15419" r="6388" b="23766"/>
          <a:stretch/>
        </p:blipFill>
        <p:spPr>
          <a:xfrm>
            <a:off x="2521933" y="5724297"/>
            <a:ext cx="1083404" cy="10842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491459-857D-48CD-B0FD-EE17299AC5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101" y="29713"/>
            <a:ext cx="405911" cy="38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9545" y="47193"/>
            <a:ext cx="7429500" cy="273090"/>
          </a:xfrm>
        </p:spPr>
        <p:txBody>
          <a:bodyPr numCol="1">
            <a:noAutofit/>
          </a:bodyPr>
          <a:lstStyle/>
          <a:p>
            <a:r>
              <a:rPr lang="en-GB" sz="1800" b="1" dirty="0"/>
              <a:t>Science - Year Group: 1 / 2    Term: Summer   Topic: Food Chains</a:t>
            </a:r>
            <a:endParaRPr lang="en-US" sz="1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595115"/>
              </p:ext>
            </p:extLst>
          </p:nvPr>
        </p:nvGraphicFramePr>
        <p:xfrm>
          <a:off x="155575" y="408763"/>
          <a:ext cx="3028300" cy="4817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2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2421"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Prior Vocabulary </a:t>
                      </a:r>
                    </a:p>
                  </a:txBody>
                  <a:tcPr marL="74295" marR="74295" marT="37148" marB="37148"/>
                </a:tc>
                <a:tc hMerge="1"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Minibeasts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n-lt"/>
                          <a:cs typeface="Arial" panose="020B0604020202020204" pitchFamily="34" charset="0"/>
                        </a:rPr>
                        <a:t>Small creatures like snails, slugs or spiders.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Herbivores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n-lt"/>
                          <a:cs typeface="Arial" panose="020B0604020202020204" pitchFamily="34" charset="0"/>
                        </a:rPr>
                        <a:t>Animals that eat plants only.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540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Carnivores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n-lt"/>
                          <a:cs typeface="Arial" panose="020B0604020202020204" pitchFamily="34" charset="0"/>
                        </a:rPr>
                        <a:t>Animals that eat meat only.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9811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Omnivores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+mn-lt"/>
                          <a:cs typeface="Arial" panose="020B0604020202020204" pitchFamily="34" charset="0"/>
                        </a:rPr>
                        <a:t>Animals that eat plants and meat.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586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Plant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4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One of a large group of living things that use sunlight to make their own food.</a:t>
                      </a:r>
                      <a:endParaRPr lang="en-GB" sz="14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96">
                <a:tc>
                  <a:txBody>
                    <a:bodyPr/>
                    <a:lstStyle/>
                    <a:p>
                      <a:pPr algn="l"/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Animal</a:t>
                      </a:r>
                    </a:p>
                  </a:txBody>
                  <a:tcPr marL="74295" marR="74295" marT="37148" marB="37148"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+mn-lt"/>
                          <a:cs typeface="Arial" panose="020B0604020202020204" pitchFamily="34" charset="0"/>
                        </a:rPr>
                        <a:t>One of a large group of living things that can move around by themselves to find food.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332263478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320283"/>
            <a:ext cx="9906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12518"/>
              </p:ext>
            </p:extLst>
          </p:nvPr>
        </p:nvGraphicFramePr>
        <p:xfrm>
          <a:off x="3365485" y="428808"/>
          <a:ext cx="2932432" cy="48566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3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730">
                <a:tc>
                  <a:txBody>
                    <a:bodyPr/>
                    <a:lstStyle/>
                    <a:p>
                      <a:pPr algn="ctr"/>
                      <a:r>
                        <a:rPr lang="en-US" altLang="en-GB" dirty="0"/>
                        <a:t>Prior Knowledge</a:t>
                      </a:r>
                      <a:endParaRPr lang="en-GB" altLang="en-GB" dirty="0"/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dirty="0"/>
                        <a:t>Animals can live in homes as pets and also in the wild. 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8027827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600" dirty="0"/>
                        <a:t>Animal’s homes have different names. Pigs live in a sty, horses in a stable, rabbits in a burrow, foxes in a den. 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buFont typeface="Symbol" panose="05050102010706020507" pitchFamily="18" charset="2"/>
                        <a:buNone/>
                      </a:pPr>
                      <a:r>
                        <a:rPr lang="en-GB" sz="1600" dirty="0"/>
                        <a:t>The local environment is a habitat for living things and can change during the seasons 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Living things need to be cared for in order for them to survive. They need water, food, warmth and shelter. </a:t>
                      </a:r>
                      <a:endParaRPr lang="en-GB" sz="16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7509847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wild animals around </a:t>
                      </a:r>
                      <a:r>
                        <a:rPr lang="en-GB" sz="1600" kern="10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Speen</a:t>
                      </a: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have many different types of homes.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258622"/>
                  </a:ext>
                </a:extLst>
              </a:tr>
              <a:tr h="157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kern="1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Animals need to eat many different types of food to survive.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13049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7A16600-9CE5-7D4D-9238-FE903140D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193635"/>
              </p:ext>
            </p:extLst>
          </p:nvPr>
        </p:nvGraphicFramePr>
        <p:xfrm>
          <a:off x="6419554" y="413277"/>
          <a:ext cx="3330871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30871">
                  <a:extLst>
                    <a:ext uri="{9D8B030D-6E8A-4147-A177-3AD203B41FA5}">
                      <a16:colId xmlns:a16="http://schemas.microsoft.com/office/drawing/2014/main" val="771789285"/>
                    </a:ext>
                  </a:extLst>
                </a:gridCol>
              </a:tblGrid>
              <a:tr h="29868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Future Learning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10169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Year 3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746581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Identify that animals, including humans, need the right types and amount of nutrition,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and that they cannot make their own food; they get nutrition from what they eat.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841048"/>
                  </a:ext>
                </a:extLst>
              </a:tr>
              <a:tr h="1811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latin typeface="+mn-lt"/>
                          <a:cs typeface="Arial" panose="020B0604020202020204" pitchFamily="34" charset="0"/>
                        </a:rPr>
                        <a:t>Year 1 / 2 – Cycle 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latin typeface="+mn-lt"/>
                          <a:cs typeface="Arial" panose="020B0604020202020204" pitchFamily="34" charset="0"/>
                        </a:rPr>
                        <a:t>Animal homes and habitats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32568"/>
                  </a:ext>
                </a:extLst>
              </a:tr>
            </a:tbl>
          </a:graphicData>
        </a:graphic>
      </p:graphicFrame>
      <p:sp>
        <p:nvSpPr>
          <p:cNvPr id="6" name="AutoShape 15" descr="Image result for concre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7" descr="Image result for concre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9" descr="Image result for concre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8CDA3-EFB8-4751-A050-1A16E1C23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515" y="3930198"/>
            <a:ext cx="2661910" cy="26619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ECC6C80-7493-47FC-9152-2006F3A32C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564" t="27418" r="5538" b="22836"/>
          <a:stretch/>
        </p:blipFill>
        <p:spPr>
          <a:xfrm>
            <a:off x="2164079" y="5350376"/>
            <a:ext cx="3159761" cy="146043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00691C-91CA-45C8-BA63-45C874772B91}"/>
              </a:ext>
            </a:extLst>
          </p:cNvPr>
          <p:cNvSpPr txBox="1"/>
          <p:nvPr/>
        </p:nvSpPr>
        <p:spPr>
          <a:xfrm>
            <a:off x="7181554" y="6179751"/>
            <a:ext cx="792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Plant</a:t>
            </a:r>
            <a:endParaRPr lang="en-GB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4E59F5-024E-4D6C-B651-AC46AE2EA065}"/>
              </a:ext>
            </a:extLst>
          </p:cNvPr>
          <p:cNvSpPr txBox="1"/>
          <p:nvPr/>
        </p:nvSpPr>
        <p:spPr>
          <a:xfrm>
            <a:off x="4420747" y="6337662"/>
            <a:ext cx="119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Animal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4519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9800</TotalTime>
  <Words>733</Words>
  <Application>Microsoft Office PowerPoint</Application>
  <PresentationFormat>A4 Paper (210x297 mm)</PresentationFormat>
  <Paragraphs>79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Office Theme</vt:lpstr>
      <vt:lpstr>Science  -  Year Group: 1 / 2    Term: Summer   Topic: Food Chains  </vt:lpstr>
      <vt:lpstr>Science - Year Group: 1 / 2    Term: Summer   Topic: Food Chains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Jill Murphy | Year One | Autumn 2</dc:title>
  <dc:creator>Jon Brunskill</dc:creator>
  <cp:lastModifiedBy>Lisa Davies</cp:lastModifiedBy>
  <cp:revision>120</cp:revision>
  <cp:lastPrinted>2023-03-31T10:26:07Z</cp:lastPrinted>
  <dcterms:created xsi:type="dcterms:W3CDTF">2017-10-15T20:56:30Z</dcterms:created>
  <dcterms:modified xsi:type="dcterms:W3CDTF">2026-04-11T18:46:51Z</dcterms:modified>
</cp:coreProperties>
</file>